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56" r:id="rId2"/>
    <p:sldId id="323" r:id="rId3"/>
    <p:sldId id="341" r:id="rId4"/>
    <p:sldId id="332" r:id="rId5"/>
    <p:sldId id="336" r:id="rId6"/>
    <p:sldId id="343" r:id="rId7"/>
    <p:sldId id="303" r:id="rId8"/>
    <p:sldId id="340" r:id="rId9"/>
    <p:sldId id="344" r:id="rId10"/>
    <p:sldId id="339" r:id="rId11"/>
    <p:sldId id="331" r:id="rId12"/>
    <p:sldId id="325" r:id="rId13"/>
    <p:sldId id="345" r:id="rId14"/>
    <p:sldId id="322" r:id="rId15"/>
    <p:sldId id="315" r:id="rId16"/>
    <p:sldId id="321" r:id="rId17"/>
    <p:sldId id="316" r:id="rId18"/>
    <p:sldId id="346" r:id="rId19"/>
    <p:sldId id="314" r:id="rId20"/>
    <p:sldId id="347" r:id="rId21"/>
    <p:sldId id="335" r:id="rId22"/>
    <p:sldId id="3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9DACFD-D945-4444-83C7-4027AA1FAF39}">
          <p14:sldIdLst>
            <p14:sldId id="256"/>
            <p14:sldId id="323"/>
            <p14:sldId id="341"/>
            <p14:sldId id="332"/>
            <p14:sldId id="336"/>
            <p14:sldId id="343"/>
            <p14:sldId id="303"/>
            <p14:sldId id="340"/>
            <p14:sldId id="344"/>
            <p14:sldId id="339"/>
            <p14:sldId id="331"/>
            <p14:sldId id="325"/>
          </p14:sldIdLst>
        </p14:section>
        <p14:section name="Precedent" id="{9BA431BE-2034-BE44-A0DC-D38B32A89B75}">
          <p14:sldIdLst>
            <p14:sldId id="345"/>
            <p14:sldId id="322"/>
            <p14:sldId id="315"/>
            <p14:sldId id="321"/>
            <p14:sldId id="316"/>
            <p14:sldId id="346"/>
            <p14:sldId id="314"/>
            <p14:sldId id="347"/>
            <p14:sldId id="335"/>
            <p14:sldId id="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44"/>
    <p:restoredTop sz="95782"/>
  </p:normalViewPr>
  <p:slideViewPr>
    <p:cSldViewPr snapToGrid="0" snapToObjects="1">
      <p:cViewPr>
        <p:scale>
          <a:sx n="97" d="100"/>
          <a:sy n="97" d="100"/>
        </p:scale>
        <p:origin x="760" y="42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03A7E-214F-D14B-A923-1F725895E010}" type="datetimeFigureOut">
              <a:rPr lang="en-US" smtClean="0"/>
              <a:t>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4B484-E06E-6E4B-A19D-0D1D403F9220}" type="slidenum">
              <a:rPr lang="en-US" smtClean="0"/>
              <a:t>‹#›</a:t>
            </a:fld>
            <a:endParaRPr lang="en-US"/>
          </a:p>
        </p:txBody>
      </p:sp>
    </p:spTree>
    <p:extLst>
      <p:ext uri="{BB962C8B-B14F-4D97-AF65-F5344CB8AC3E}">
        <p14:creationId xmlns:p14="http://schemas.microsoft.com/office/powerpoint/2010/main" val="290717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91DED0-645A-A64D-9569-31E07C901D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084BBCF-E251-E44E-9C65-5E7BD1B12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9A8A85D-2672-DA47-87AC-B1EB3EB098B6}"/>
              </a:ext>
            </a:extLst>
          </p:cNvPr>
          <p:cNvSpPr>
            <a:spLocks noGrp="1"/>
          </p:cNvSpPr>
          <p:nvPr>
            <p:ph type="dt" sz="half" idx="10"/>
          </p:nvPr>
        </p:nvSpPr>
        <p:spPr/>
        <p:txBody>
          <a:bodyPr/>
          <a:lstStyle/>
          <a:p>
            <a:fld id="{5CC7EB5F-86D0-B046-BEB1-643BC46E1FCB}" type="datetime1">
              <a:rPr lang="en-US" smtClean="0"/>
              <a:t>1/28/21</a:t>
            </a:fld>
            <a:endParaRPr lang="en-US"/>
          </a:p>
        </p:txBody>
      </p:sp>
      <p:sp>
        <p:nvSpPr>
          <p:cNvPr id="5" name="Footer Placeholder 4">
            <a:extLst>
              <a:ext uri="{FF2B5EF4-FFF2-40B4-BE49-F238E27FC236}">
                <a16:creationId xmlns:a16="http://schemas.microsoft.com/office/drawing/2014/main" xmlns="" id="{0DFC15C9-D6F6-E24D-BDA8-F19C386E2D13}"/>
              </a:ext>
            </a:extLst>
          </p:cNvPr>
          <p:cNvSpPr>
            <a:spLocks noGrp="1"/>
          </p:cNvSpPr>
          <p:nvPr>
            <p:ph type="ftr" sz="quarter" idx="11"/>
          </p:nvPr>
        </p:nvSpPr>
        <p:spPr/>
        <p:txBody>
          <a:bodyPr/>
          <a:lstStyle/>
          <a:p>
            <a:r>
              <a:rPr lang="en-US"/>
              <a:t>Unpaid Dues Audit Report</a:t>
            </a:r>
          </a:p>
        </p:txBody>
      </p:sp>
      <p:sp>
        <p:nvSpPr>
          <p:cNvPr id="6" name="Slide Number Placeholder 5">
            <a:extLst>
              <a:ext uri="{FF2B5EF4-FFF2-40B4-BE49-F238E27FC236}">
                <a16:creationId xmlns:a16="http://schemas.microsoft.com/office/drawing/2014/main" xmlns="" id="{F342A6AC-D9B0-1440-86E2-8D045420CA49}"/>
              </a:ext>
            </a:extLst>
          </p:cNvPr>
          <p:cNvSpPr>
            <a:spLocks noGrp="1"/>
          </p:cNvSpPr>
          <p:nvPr>
            <p:ph type="sldNum" sz="quarter" idx="12"/>
          </p:nvPr>
        </p:nvSpPr>
        <p:spPr/>
        <p:txBody>
          <a:bodyPr/>
          <a:lstStyle/>
          <a:p>
            <a:fld id="{5A474C29-E690-864E-AE3A-AB04A3ECF2DB}" type="slidenum">
              <a:rPr lang="en-US" smtClean="0"/>
              <a:t>‹#›</a:t>
            </a:fld>
            <a:endParaRPr lang="en-US"/>
          </a:p>
        </p:txBody>
      </p:sp>
    </p:spTree>
    <p:extLst>
      <p:ext uri="{BB962C8B-B14F-4D97-AF65-F5344CB8AC3E}">
        <p14:creationId xmlns:p14="http://schemas.microsoft.com/office/powerpoint/2010/main" val="329583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397B6-8761-D749-8006-F3C2BB17B9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9CB6ED2-0B8F-6B4C-8A11-79CA4BCE7B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380963-DCB2-6F4D-9A13-0B259F4AB536}"/>
              </a:ext>
            </a:extLst>
          </p:cNvPr>
          <p:cNvSpPr>
            <a:spLocks noGrp="1"/>
          </p:cNvSpPr>
          <p:nvPr>
            <p:ph type="dt" sz="half" idx="10"/>
          </p:nvPr>
        </p:nvSpPr>
        <p:spPr/>
        <p:txBody>
          <a:bodyPr/>
          <a:lstStyle/>
          <a:p>
            <a:fld id="{54DF234C-D121-9840-B311-41AD25A73120}" type="datetime1">
              <a:rPr lang="en-US" smtClean="0"/>
              <a:t>1/28/21</a:t>
            </a:fld>
            <a:endParaRPr lang="en-US"/>
          </a:p>
        </p:txBody>
      </p:sp>
      <p:sp>
        <p:nvSpPr>
          <p:cNvPr id="5" name="Footer Placeholder 4">
            <a:extLst>
              <a:ext uri="{FF2B5EF4-FFF2-40B4-BE49-F238E27FC236}">
                <a16:creationId xmlns:a16="http://schemas.microsoft.com/office/drawing/2014/main" xmlns="" id="{2D439610-4F85-2F49-9F0A-62624F74AFC1}"/>
              </a:ext>
            </a:extLst>
          </p:cNvPr>
          <p:cNvSpPr>
            <a:spLocks noGrp="1"/>
          </p:cNvSpPr>
          <p:nvPr>
            <p:ph type="ftr" sz="quarter" idx="11"/>
          </p:nvPr>
        </p:nvSpPr>
        <p:spPr/>
        <p:txBody>
          <a:bodyPr/>
          <a:lstStyle/>
          <a:p>
            <a:r>
              <a:rPr lang="en-US"/>
              <a:t>Unpaid Dues Audit Report</a:t>
            </a:r>
          </a:p>
        </p:txBody>
      </p:sp>
      <p:sp>
        <p:nvSpPr>
          <p:cNvPr id="6" name="Slide Number Placeholder 5">
            <a:extLst>
              <a:ext uri="{FF2B5EF4-FFF2-40B4-BE49-F238E27FC236}">
                <a16:creationId xmlns:a16="http://schemas.microsoft.com/office/drawing/2014/main" xmlns="" id="{0807A972-8A00-724E-BC78-50F7AB9FDAB9}"/>
              </a:ext>
            </a:extLst>
          </p:cNvPr>
          <p:cNvSpPr>
            <a:spLocks noGrp="1"/>
          </p:cNvSpPr>
          <p:nvPr>
            <p:ph type="sldNum" sz="quarter" idx="12"/>
          </p:nvPr>
        </p:nvSpPr>
        <p:spPr/>
        <p:txBody>
          <a:bodyPr/>
          <a:lstStyle/>
          <a:p>
            <a:fld id="{5A474C29-E690-864E-AE3A-AB04A3ECF2DB}" type="slidenum">
              <a:rPr lang="en-US" smtClean="0"/>
              <a:t>‹#›</a:t>
            </a:fld>
            <a:endParaRPr lang="en-US"/>
          </a:p>
        </p:txBody>
      </p:sp>
    </p:spTree>
    <p:extLst>
      <p:ext uri="{BB962C8B-B14F-4D97-AF65-F5344CB8AC3E}">
        <p14:creationId xmlns:p14="http://schemas.microsoft.com/office/powerpoint/2010/main" val="12131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1C90EA-76A9-3A46-A3BA-4AB4F5BCF1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A9970D3-53A2-D54A-835F-044D4E3739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33D14C-FF3A-D64E-BBE6-6B34526E6262}"/>
              </a:ext>
            </a:extLst>
          </p:cNvPr>
          <p:cNvSpPr>
            <a:spLocks noGrp="1"/>
          </p:cNvSpPr>
          <p:nvPr>
            <p:ph type="dt" sz="half" idx="10"/>
          </p:nvPr>
        </p:nvSpPr>
        <p:spPr/>
        <p:txBody>
          <a:bodyPr/>
          <a:lstStyle/>
          <a:p>
            <a:fld id="{217390B2-0530-8940-A572-B814F08300CE}" type="datetime1">
              <a:rPr lang="en-US" smtClean="0"/>
              <a:t>1/28/21</a:t>
            </a:fld>
            <a:endParaRPr lang="en-US"/>
          </a:p>
        </p:txBody>
      </p:sp>
      <p:sp>
        <p:nvSpPr>
          <p:cNvPr id="5" name="Footer Placeholder 4">
            <a:extLst>
              <a:ext uri="{FF2B5EF4-FFF2-40B4-BE49-F238E27FC236}">
                <a16:creationId xmlns:a16="http://schemas.microsoft.com/office/drawing/2014/main" xmlns="" id="{9E42E8E7-DA3A-0747-BB7D-26B6492FCEED}"/>
              </a:ext>
            </a:extLst>
          </p:cNvPr>
          <p:cNvSpPr>
            <a:spLocks noGrp="1"/>
          </p:cNvSpPr>
          <p:nvPr>
            <p:ph type="ftr" sz="quarter" idx="11"/>
          </p:nvPr>
        </p:nvSpPr>
        <p:spPr/>
        <p:txBody>
          <a:bodyPr/>
          <a:lstStyle/>
          <a:p>
            <a:r>
              <a:rPr lang="en-US"/>
              <a:t>Unpaid Dues Audit Report</a:t>
            </a:r>
          </a:p>
        </p:txBody>
      </p:sp>
      <p:sp>
        <p:nvSpPr>
          <p:cNvPr id="6" name="Slide Number Placeholder 5">
            <a:extLst>
              <a:ext uri="{FF2B5EF4-FFF2-40B4-BE49-F238E27FC236}">
                <a16:creationId xmlns:a16="http://schemas.microsoft.com/office/drawing/2014/main" xmlns="" id="{DC4D555E-6F8F-8D48-A401-ABD89581CE93}"/>
              </a:ext>
            </a:extLst>
          </p:cNvPr>
          <p:cNvSpPr>
            <a:spLocks noGrp="1"/>
          </p:cNvSpPr>
          <p:nvPr>
            <p:ph type="sldNum" sz="quarter" idx="12"/>
          </p:nvPr>
        </p:nvSpPr>
        <p:spPr/>
        <p:txBody>
          <a:bodyPr/>
          <a:lstStyle/>
          <a:p>
            <a:fld id="{5A474C29-E690-864E-AE3A-AB04A3ECF2DB}" type="slidenum">
              <a:rPr lang="en-US" smtClean="0"/>
              <a:t>‹#›</a:t>
            </a:fld>
            <a:endParaRPr lang="en-US"/>
          </a:p>
        </p:txBody>
      </p:sp>
    </p:spTree>
    <p:extLst>
      <p:ext uri="{BB962C8B-B14F-4D97-AF65-F5344CB8AC3E}">
        <p14:creationId xmlns:p14="http://schemas.microsoft.com/office/powerpoint/2010/main" val="412593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B7EEE0-3B11-5D4E-844E-CB49E840C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07C159-7F7B-1949-8D08-814DC0842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0E268C-3DD5-CF46-8991-089C4DAD3BCC}"/>
              </a:ext>
            </a:extLst>
          </p:cNvPr>
          <p:cNvSpPr>
            <a:spLocks noGrp="1"/>
          </p:cNvSpPr>
          <p:nvPr>
            <p:ph type="dt" sz="half" idx="10"/>
          </p:nvPr>
        </p:nvSpPr>
        <p:spPr/>
        <p:txBody>
          <a:bodyPr/>
          <a:lstStyle/>
          <a:p>
            <a:fld id="{68DE4663-3756-2C4F-A12B-038CBC78C4A2}" type="datetime1">
              <a:rPr lang="en-US" smtClean="0"/>
              <a:t>1/28/21</a:t>
            </a:fld>
            <a:endParaRPr lang="en-US"/>
          </a:p>
        </p:txBody>
      </p:sp>
      <p:sp>
        <p:nvSpPr>
          <p:cNvPr id="5" name="Footer Placeholder 4">
            <a:extLst>
              <a:ext uri="{FF2B5EF4-FFF2-40B4-BE49-F238E27FC236}">
                <a16:creationId xmlns:a16="http://schemas.microsoft.com/office/drawing/2014/main" xmlns="" id="{E6FD9C56-4942-624F-9100-BFBFB810D2F9}"/>
              </a:ext>
            </a:extLst>
          </p:cNvPr>
          <p:cNvSpPr>
            <a:spLocks noGrp="1"/>
          </p:cNvSpPr>
          <p:nvPr>
            <p:ph type="ftr" sz="quarter" idx="11"/>
          </p:nvPr>
        </p:nvSpPr>
        <p:spPr/>
        <p:txBody>
          <a:bodyPr/>
          <a:lstStyle/>
          <a:p>
            <a:r>
              <a:rPr lang="en-US"/>
              <a:t>Unpaid Dues Audit Report</a:t>
            </a:r>
          </a:p>
        </p:txBody>
      </p:sp>
      <p:sp>
        <p:nvSpPr>
          <p:cNvPr id="6" name="Slide Number Placeholder 5">
            <a:extLst>
              <a:ext uri="{FF2B5EF4-FFF2-40B4-BE49-F238E27FC236}">
                <a16:creationId xmlns:a16="http://schemas.microsoft.com/office/drawing/2014/main" xmlns="" id="{2A3562C4-EEC7-D346-ACE7-1CC5C8D92A53}"/>
              </a:ext>
            </a:extLst>
          </p:cNvPr>
          <p:cNvSpPr>
            <a:spLocks noGrp="1"/>
          </p:cNvSpPr>
          <p:nvPr>
            <p:ph type="sldNum" sz="quarter" idx="12"/>
          </p:nvPr>
        </p:nvSpPr>
        <p:spPr/>
        <p:txBody>
          <a:bodyPr/>
          <a:lstStyle/>
          <a:p>
            <a:fld id="{5A474C29-E690-864E-AE3A-AB04A3ECF2DB}" type="slidenum">
              <a:rPr lang="en-US" smtClean="0"/>
              <a:t>‹#›</a:t>
            </a:fld>
            <a:endParaRPr lang="en-US"/>
          </a:p>
        </p:txBody>
      </p:sp>
    </p:spTree>
    <p:extLst>
      <p:ext uri="{BB962C8B-B14F-4D97-AF65-F5344CB8AC3E}">
        <p14:creationId xmlns:p14="http://schemas.microsoft.com/office/powerpoint/2010/main" val="366641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6E079-F377-B645-A6FD-F488339346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7A7D476-D4E4-794E-93D2-3DF79EDC9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F291934-9A01-C54C-9689-1786266255C2}"/>
              </a:ext>
            </a:extLst>
          </p:cNvPr>
          <p:cNvSpPr>
            <a:spLocks noGrp="1"/>
          </p:cNvSpPr>
          <p:nvPr>
            <p:ph type="dt" sz="half" idx="10"/>
          </p:nvPr>
        </p:nvSpPr>
        <p:spPr/>
        <p:txBody>
          <a:bodyPr/>
          <a:lstStyle/>
          <a:p>
            <a:fld id="{B77E4387-F099-B34E-B1BB-7A55EF7F4AB5}" type="datetime1">
              <a:rPr lang="en-US" smtClean="0"/>
              <a:t>1/28/21</a:t>
            </a:fld>
            <a:endParaRPr lang="en-US"/>
          </a:p>
        </p:txBody>
      </p:sp>
      <p:sp>
        <p:nvSpPr>
          <p:cNvPr id="5" name="Footer Placeholder 4">
            <a:extLst>
              <a:ext uri="{FF2B5EF4-FFF2-40B4-BE49-F238E27FC236}">
                <a16:creationId xmlns:a16="http://schemas.microsoft.com/office/drawing/2014/main" xmlns="" id="{60B84E73-6028-8A4E-B6CA-CB3071BD1C0B}"/>
              </a:ext>
            </a:extLst>
          </p:cNvPr>
          <p:cNvSpPr>
            <a:spLocks noGrp="1"/>
          </p:cNvSpPr>
          <p:nvPr>
            <p:ph type="ftr" sz="quarter" idx="11"/>
          </p:nvPr>
        </p:nvSpPr>
        <p:spPr/>
        <p:txBody>
          <a:bodyPr/>
          <a:lstStyle/>
          <a:p>
            <a:r>
              <a:rPr lang="en-US"/>
              <a:t>Unpaid Dues Audit Report</a:t>
            </a:r>
          </a:p>
        </p:txBody>
      </p:sp>
      <p:sp>
        <p:nvSpPr>
          <p:cNvPr id="6" name="Slide Number Placeholder 5">
            <a:extLst>
              <a:ext uri="{FF2B5EF4-FFF2-40B4-BE49-F238E27FC236}">
                <a16:creationId xmlns:a16="http://schemas.microsoft.com/office/drawing/2014/main" xmlns="" id="{470700BF-88A4-9349-ADE1-2D310AB16BF3}"/>
              </a:ext>
            </a:extLst>
          </p:cNvPr>
          <p:cNvSpPr>
            <a:spLocks noGrp="1"/>
          </p:cNvSpPr>
          <p:nvPr>
            <p:ph type="sldNum" sz="quarter" idx="12"/>
          </p:nvPr>
        </p:nvSpPr>
        <p:spPr/>
        <p:txBody>
          <a:bodyPr/>
          <a:lstStyle/>
          <a:p>
            <a:fld id="{5A474C29-E690-864E-AE3A-AB04A3ECF2DB}" type="slidenum">
              <a:rPr lang="en-US" smtClean="0"/>
              <a:t>‹#›</a:t>
            </a:fld>
            <a:endParaRPr lang="en-US"/>
          </a:p>
        </p:txBody>
      </p:sp>
    </p:spTree>
    <p:extLst>
      <p:ext uri="{BB962C8B-B14F-4D97-AF65-F5344CB8AC3E}">
        <p14:creationId xmlns:p14="http://schemas.microsoft.com/office/powerpoint/2010/main" val="413687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D8E159-30D2-C444-BE21-5E266316E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DFF050-686C-FA48-9423-A14785F9BC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D29D957-0F35-CC40-9AFB-342DE9D3E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35FA23D-83D0-8D43-B8EB-A4079C4899E1}"/>
              </a:ext>
            </a:extLst>
          </p:cNvPr>
          <p:cNvSpPr>
            <a:spLocks noGrp="1"/>
          </p:cNvSpPr>
          <p:nvPr>
            <p:ph type="dt" sz="half" idx="10"/>
          </p:nvPr>
        </p:nvSpPr>
        <p:spPr/>
        <p:txBody>
          <a:bodyPr/>
          <a:lstStyle/>
          <a:p>
            <a:fld id="{42BB671B-6106-6045-9E03-0608F559E83E}" type="datetime1">
              <a:rPr lang="en-US" smtClean="0"/>
              <a:t>1/28/21</a:t>
            </a:fld>
            <a:endParaRPr lang="en-US"/>
          </a:p>
        </p:txBody>
      </p:sp>
      <p:sp>
        <p:nvSpPr>
          <p:cNvPr id="6" name="Footer Placeholder 5">
            <a:extLst>
              <a:ext uri="{FF2B5EF4-FFF2-40B4-BE49-F238E27FC236}">
                <a16:creationId xmlns:a16="http://schemas.microsoft.com/office/drawing/2014/main" xmlns="" id="{EAE0C487-EF11-434E-9AB5-98FEC1D792CF}"/>
              </a:ext>
            </a:extLst>
          </p:cNvPr>
          <p:cNvSpPr>
            <a:spLocks noGrp="1"/>
          </p:cNvSpPr>
          <p:nvPr>
            <p:ph type="ftr" sz="quarter" idx="11"/>
          </p:nvPr>
        </p:nvSpPr>
        <p:spPr/>
        <p:txBody>
          <a:bodyPr/>
          <a:lstStyle/>
          <a:p>
            <a:r>
              <a:rPr lang="en-US"/>
              <a:t>Unpaid Dues Audit Report</a:t>
            </a:r>
          </a:p>
        </p:txBody>
      </p:sp>
      <p:sp>
        <p:nvSpPr>
          <p:cNvPr id="7" name="Slide Number Placeholder 6">
            <a:extLst>
              <a:ext uri="{FF2B5EF4-FFF2-40B4-BE49-F238E27FC236}">
                <a16:creationId xmlns:a16="http://schemas.microsoft.com/office/drawing/2014/main" xmlns="" id="{E6B2EDFA-B1ED-E947-B71D-59A694270833}"/>
              </a:ext>
            </a:extLst>
          </p:cNvPr>
          <p:cNvSpPr>
            <a:spLocks noGrp="1"/>
          </p:cNvSpPr>
          <p:nvPr>
            <p:ph type="sldNum" sz="quarter" idx="12"/>
          </p:nvPr>
        </p:nvSpPr>
        <p:spPr/>
        <p:txBody>
          <a:bodyPr/>
          <a:lstStyle/>
          <a:p>
            <a:fld id="{5A474C29-E690-864E-AE3A-AB04A3ECF2DB}" type="slidenum">
              <a:rPr lang="en-US" smtClean="0"/>
              <a:t>‹#›</a:t>
            </a:fld>
            <a:endParaRPr lang="en-US"/>
          </a:p>
        </p:txBody>
      </p:sp>
    </p:spTree>
    <p:extLst>
      <p:ext uri="{BB962C8B-B14F-4D97-AF65-F5344CB8AC3E}">
        <p14:creationId xmlns:p14="http://schemas.microsoft.com/office/powerpoint/2010/main" val="73097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655A10-1573-C44F-9879-AB11C6354A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6A5EBBD-4202-F14F-826E-6F73F09E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82613E4-3DDB-034F-B1EB-C910138CA5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F4D3A24-0C0B-8647-8D59-703BC5F6E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B16529-5BD3-4D4B-AB7B-DB28652A55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951F2FA-4093-0B4C-B1AC-75827E4A3E8F}"/>
              </a:ext>
            </a:extLst>
          </p:cNvPr>
          <p:cNvSpPr>
            <a:spLocks noGrp="1"/>
          </p:cNvSpPr>
          <p:nvPr>
            <p:ph type="dt" sz="half" idx="10"/>
          </p:nvPr>
        </p:nvSpPr>
        <p:spPr/>
        <p:txBody>
          <a:bodyPr/>
          <a:lstStyle/>
          <a:p>
            <a:fld id="{C0EA3D78-6EE9-4A4E-88A8-43B89B83CB55}" type="datetime1">
              <a:rPr lang="en-US" smtClean="0"/>
              <a:t>1/28/21</a:t>
            </a:fld>
            <a:endParaRPr lang="en-US"/>
          </a:p>
        </p:txBody>
      </p:sp>
      <p:sp>
        <p:nvSpPr>
          <p:cNvPr id="8" name="Footer Placeholder 7">
            <a:extLst>
              <a:ext uri="{FF2B5EF4-FFF2-40B4-BE49-F238E27FC236}">
                <a16:creationId xmlns:a16="http://schemas.microsoft.com/office/drawing/2014/main" xmlns="" id="{F1089D3A-A5B1-B94B-90D4-8830E3B3ABAB}"/>
              </a:ext>
            </a:extLst>
          </p:cNvPr>
          <p:cNvSpPr>
            <a:spLocks noGrp="1"/>
          </p:cNvSpPr>
          <p:nvPr>
            <p:ph type="ftr" sz="quarter" idx="11"/>
          </p:nvPr>
        </p:nvSpPr>
        <p:spPr/>
        <p:txBody>
          <a:bodyPr/>
          <a:lstStyle/>
          <a:p>
            <a:r>
              <a:rPr lang="en-US"/>
              <a:t>Unpaid Dues Audit Report</a:t>
            </a:r>
          </a:p>
        </p:txBody>
      </p:sp>
      <p:sp>
        <p:nvSpPr>
          <p:cNvPr id="9" name="Slide Number Placeholder 8">
            <a:extLst>
              <a:ext uri="{FF2B5EF4-FFF2-40B4-BE49-F238E27FC236}">
                <a16:creationId xmlns:a16="http://schemas.microsoft.com/office/drawing/2014/main" xmlns="" id="{88872920-9D34-3E45-B7F5-B03F75AA0F12}"/>
              </a:ext>
            </a:extLst>
          </p:cNvPr>
          <p:cNvSpPr>
            <a:spLocks noGrp="1"/>
          </p:cNvSpPr>
          <p:nvPr>
            <p:ph type="sldNum" sz="quarter" idx="12"/>
          </p:nvPr>
        </p:nvSpPr>
        <p:spPr/>
        <p:txBody>
          <a:bodyPr/>
          <a:lstStyle/>
          <a:p>
            <a:fld id="{5A474C29-E690-864E-AE3A-AB04A3ECF2DB}" type="slidenum">
              <a:rPr lang="en-US" smtClean="0"/>
              <a:t>‹#›</a:t>
            </a:fld>
            <a:endParaRPr lang="en-US"/>
          </a:p>
        </p:txBody>
      </p:sp>
    </p:spTree>
    <p:extLst>
      <p:ext uri="{BB962C8B-B14F-4D97-AF65-F5344CB8AC3E}">
        <p14:creationId xmlns:p14="http://schemas.microsoft.com/office/powerpoint/2010/main" val="154254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DFDB9-5841-184D-B345-931C6E2DAB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D73096-ED0E-FE4C-ABB9-A3744E877C52}"/>
              </a:ext>
            </a:extLst>
          </p:cNvPr>
          <p:cNvSpPr>
            <a:spLocks noGrp="1"/>
          </p:cNvSpPr>
          <p:nvPr>
            <p:ph type="dt" sz="half" idx="10"/>
          </p:nvPr>
        </p:nvSpPr>
        <p:spPr/>
        <p:txBody>
          <a:bodyPr/>
          <a:lstStyle/>
          <a:p>
            <a:fld id="{4FFC1D31-81AB-6244-B546-0EA6F53709E8}" type="datetime1">
              <a:rPr lang="en-US" smtClean="0"/>
              <a:t>1/28/21</a:t>
            </a:fld>
            <a:endParaRPr lang="en-US"/>
          </a:p>
        </p:txBody>
      </p:sp>
      <p:sp>
        <p:nvSpPr>
          <p:cNvPr id="4" name="Footer Placeholder 3">
            <a:extLst>
              <a:ext uri="{FF2B5EF4-FFF2-40B4-BE49-F238E27FC236}">
                <a16:creationId xmlns:a16="http://schemas.microsoft.com/office/drawing/2014/main" xmlns="" id="{0FD33929-286F-AE45-BD31-7BD1FAF3BD2A}"/>
              </a:ext>
            </a:extLst>
          </p:cNvPr>
          <p:cNvSpPr>
            <a:spLocks noGrp="1"/>
          </p:cNvSpPr>
          <p:nvPr>
            <p:ph type="ftr" sz="quarter" idx="11"/>
          </p:nvPr>
        </p:nvSpPr>
        <p:spPr/>
        <p:txBody>
          <a:bodyPr/>
          <a:lstStyle/>
          <a:p>
            <a:r>
              <a:rPr lang="en-US"/>
              <a:t>Unpaid Dues Audit Report</a:t>
            </a:r>
          </a:p>
        </p:txBody>
      </p:sp>
      <p:sp>
        <p:nvSpPr>
          <p:cNvPr id="5" name="Slide Number Placeholder 4">
            <a:extLst>
              <a:ext uri="{FF2B5EF4-FFF2-40B4-BE49-F238E27FC236}">
                <a16:creationId xmlns:a16="http://schemas.microsoft.com/office/drawing/2014/main" xmlns="" id="{6DF1EDBB-B32E-1842-B03A-B622FF51B87F}"/>
              </a:ext>
            </a:extLst>
          </p:cNvPr>
          <p:cNvSpPr>
            <a:spLocks noGrp="1"/>
          </p:cNvSpPr>
          <p:nvPr>
            <p:ph type="sldNum" sz="quarter" idx="12"/>
          </p:nvPr>
        </p:nvSpPr>
        <p:spPr/>
        <p:txBody>
          <a:bodyPr/>
          <a:lstStyle/>
          <a:p>
            <a:fld id="{5A474C29-E690-864E-AE3A-AB04A3ECF2DB}" type="slidenum">
              <a:rPr lang="en-US" smtClean="0"/>
              <a:t>‹#›</a:t>
            </a:fld>
            <a:endParaRPr lang="en-US"/>
          </a:p>
        </p:txBody>
      </p:sp>
    </p:spTree>
    <p:extLst>
      <p:ext uri="{BB962C8B-B14F-4D97-AF65-F5344CB8AC3E}">
        <p14:creationId xmlns:p14="http://schemas.microsoft.com/office/powerpoint/2010/main" val="121263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C5D1C3-4E68-694F-9B82-AD9F59E6658A}"/>
              </a:ext>
            </a:extLst>
          </p:cNvPr>
          <p:cNvSpPr>
            <a:spLocks noGrp="1"/>
          </p:cNvSpPr>
          <p:nvPr>
            <p:ph type="dt" sz="half" idx="10"/>
          </p:nvPr>
        </p:nvSpPr>
        <p:spPr/>
        <p:txBody>
          <a:bodyPr/>
          <a:lstStyle/>
          <a:p>
            <a:fld id="{51DDFBBF-D0E8-7B40-B774-469D29F608C3}" type="datetime1">
              <a:rPr lang="en-US" smtClean="0"/>
              <a:t>1/28/21</a:t>
            </a:fld>
            <a:endParaRPr lang="en-US"/>
          </a:p>
        </p:txBody>
      </p:sp>
      <p:sp>
        <p:nvSpPr>
          <p:cNvPr id="3" name="Footer Placeholder 2">
            <a:extLst>
              <a:ext uri="{FF2B5EF4-FFF2-40B4-BE49-F238E27FC236}">
                <a16:creationId xmlns:a16="http://schemas.microsoft.com/office/drawing/2014/main" xmlns="" id="{D11134F5-1242-574C-8498-D41AB3F0A29A}"/>
              </a:ext>
            </a:extLst>
          </p:cNvPr>
          <p:cNvSpPr>
            <a:spLocks noGrp="1"/>
          </p:cNvSpPr>
          <p:nvPr>
            <p:ph type="ftr" sz="quarter" idx="11"/>
          </p:nvPr>
        </p:nvSpPr>
        <p:spPr/>
        <p:txBody>
          <a:bodyPr/>
          <a:lstStyle/>
          <a:p>
            <a:r>
              <a:rPr lang="en-US"/>
              <a:t>Unpaid Dues Audit Report</a:t>
            </a:r>
          </a:p>
        </p:txBody>
      </p:sp>
      <p:sp>
        <p:nvSpPr>
          <p:cNvPr id="4" name="Slide Number Placeholder 3">
            <a:extLst>
              <a:ext uri="{FF2B5EF4-FFF2-40B4-BE49-F238E27FC236}">
                <a16:creationId xmlns:a16="http://schemas.microsoft.com/office/drawing/2014/main" xmlns="" id="{0B41E3AA-ED2D-5F4A-9162-BDB8482C714D}"/>
              </a:ext>
            </a:extLst>
          </p:cNvPr>
          <p:cNvSpPr>
            <a:spLocks noGrp="1"/>
          </p:cNvSpPr>
          <p:nvPr>
            <p:ph type="sldNum" sz="quarter" idx="12"/>
          </p:nvPr>
        </p:nvSpPr>
        <p:spPr/>
        <p:txBody>
          <a:bodyPr/>
          <a:lstStyle/>
          <a:p>
            <a:fld id="{5A474C29-E690-864E-AE3A-AB04A3ECF2DB}" type="slidenum">
              <a:rPr lang="en-US" smtClean="0"/>
              <a:t>‹#›</a:t>
            </a:fld>
            <a:endParaRPr lang="en-US"/>
          </a:p>
        </p:txBody>
      </p:sp>
    </p:spTree>
    <p:extLst>
      <p:ext uri="{BB962C8B-B14F-4D97-AF65-F5344CB8AC3E}">
        <p14:creationId xmlns:p14="http://schemas.microsoft.com/office/powerpoint/2010/main" val="384900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DB89BC-D295-A34E-AED2-6EBEA0189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BD29BCA-0BE9-EB48-A177-6C2D42E30C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ADD26B0-59CD-0C4F-86A7-74DE9D893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E6C05E-AF02-7A4B-B081-E2DED40942B3}"/>
              </a:ext>
            </a:extLst>
          </p:cNvPr>
          <p:cNvSpPr>
            <a:spLocks noGrp="1"/>
          </p:cNvSpPr>
          <p:nvPr>
            <p:ph type="dt" sz="half" idx="10"/>
          </p:nvPr>
        </p:nvSpPr>
        <p:spPr/>
        <p:txBody>
          <a:bodyPr/>
          <a:lstStyle/>
          <a:p>
            <a:fld id="{C5026825-8318-2D42-97BE-495542594C55}" type="datetime1">
              <a:rPr lang="en-US" smtClean="0"/>
              <a:t>1/28/21</a:t>
            </a:fld>
            <a:endParaRPr lang="en-US"/>
          </a:p>
        </p:txBody>
      </p:sp>
      <p:sp>
        <p:nvSpPr>
          <p:cNvPr id="6" name="Footer Placeholder 5">
            <a:extLst>
              <a:ext uri="{FF2B5EF4-FFF2-40B4-BE49-F238E27FC236}">
                <a16:creationId xmlns:a16="http://schemas.microsoft.com/office/drawing/2014/main" xmlns="" id="{5E4B70E2-C109-6949-B777-FF4F6153AE4C}"/>
              </a:ext>
            </a:extLst>
          </p:cNvPr>
          <p:cNvSpPr>
            <a:spLocks noGrp="1"/>
          </p:cNvSpPr>
          <p:nvPr>
            <p:ph type="ftr" sz="quarter" idx="11"/>
          </p:nvPr>
        </p:nvSpPr>
        <p:spPr/>
        <p:txBody>
          <a:bodyPr/>
          <a:lstStyle/>
          <a:p>
            <a:r>
              <a:rPr lang="en-US"/>
              <a:t>Unpaid Dues Audit Report</a:t>
            </a:r>
          </a:p>
        </p:txBody>
      </p:sp>
      <p:sp>
        <p:nvSpPr>
          <p:cNvPr id="7" name="Slide Number Placeholder 6">
            <a:extLst>
              <a:ext uri="{FF2B5EF4-FFF2-40B4-BE49-F238E27FC236}">
                <a16:creationId xmlns:a16="http://schemas.microsoft.com/office/drawing/2014/main" xmlns="" id="{90EDCFB5-7401-8343-AF51-C0EE4CBDDEA4}"/>
              </a:ext>
            </a:extLst>
          </p:cNvPr>
          <p:cNvSpPr>
            <a:spLocks noGrp="1"/>
          </p:cNvSpPr>
          <p:nvPr>
            <p:ph type="sldNum" sz="quarter" idx="12"/>
          </p:nvPr>
        </p:nvSpPr>
        <p:spPr/>
        <p:txBody>
          <a:bodyPr/>
          <a:lstStyle/>
          <a:p>
            <a:fld id="{5A474C29-E690-864E-AE3A-AB04A3ECF2DB}" type="slidenum">
              <a:rPr lang="en-US" smtClean="0"/>
              <a:t>‹#›</a:t>
            </a:fld>
            <a:endParaRPr lang="en-US"/>
          </a:p>
        </p:txBody>
      </p:sp>
    </p:spTree>
    <p:extLst>
      <p:ext uri="{BB962C8B-B14F-4D97-AF65-F5344CB8AC3E}">
        <p14:creationId xmlns:p14="http://schemas.microsoft.com/office/powerpoint/2010/main" val="335075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7B2343-3ED0-8042-9CCB-A42323F66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9EB3E27-2254-B54A-9635-02A288EC1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7584392-5E33-C644-AFA1-AFBFC4982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A7C7EA-58AF-F641-9A2A-8958F4FFF0BB}"/>
              </a:ext>
            </a:extLst>
          </p:cNvPr>
          <p:cNvSpPr>
            <a:spLocks noGrp="1"/>
          </p:cNvSpPr>
          <p:nvPr>
            <p:ph type="dt" sz="half" idx="10"/>
          </p:nvPr>
        </p:nvSpPr>
        <p:spPr/>
        <p:txBody>
          <a:bodyPr/>
          <a:lstStyle/>
          <a:p>
            <a:fld id="{28EE963C-D800-7046-9F59-D7B4207F5EDB}" type="datetime1">
              <a:rPr lang="en-US" smtClean="0"/>
              <a:t>1/28/21</a:t>
            </a:fld>
            <a:endParaRPr lang="en-US"/>
          </a:p>
        </p:txBody>
      </p:sp>
      <p:sp>
        <p:nvSpPr>
          <p:cNvPr id="6" name="Footer Placeholder 5">
            <a:extLst>
              <a:ext uri="{FF2B5EF4-FFF2-40B4-BE49-F238E27FC236}">
                <a16:creationId xmlns:a16="http://schemas.microsoft.com/office/drawing/2014/main" xmlns="" id="{D2FF3A26-38B4-4B46-B25E-D3BD7E1769B6}"/>
              </a:ext>
            </a:extLst>
          </p:cNvPr>
          <p:cNvSpPr>
            <a:spLocks noGrp="1"/>
          </p:cNvSpPr>
          <p:nvPr>
            <p:ph type="ftr" sz="quarter" idx="11"/>
          </p:nvPr>
        </p:nvSpPr>
        <p:spPr/>
        <p:txBody>
          <a:bodyPr/>
          <a:lstStyle/>
          <a:p>
            <a:r>
              <a:rPr lang="en-US"/>
              <a:t>Unpaid Dues Audit Report</a:t>
            </a:r>
          </a:p>
        </p:txBody>
      </p:sp>
      <p:sp>
        <p:nvSpPr>
          <p:cNvPr id="7" name="Slide Number Placeholder 6">
            <a:extLst>
              <a:ext uri="{FF2B5EF4-FFF2-40B4-BE49-F238E27FC236}">
                <a16:creationId xmlns:a16="http://schemas.microsoft.com/office/drawing/2014/main" xmlns="" id="{DC1BAA31-7AE1-6249-B82B-465D9EA0184C}"/>
              </a:ext>
            </a:extLst>
          </p:cNvPr>
          <p:cNvSpPr>
            <a:spLocks noGrp="1"/>
          </p:cNvSpPr>
          <p:nvPr>
            <p:ph type="sldNum" sz="quarter" idx="12"/>
          </p:nvPr>
        </p:nvSpPr>
        <p:spPr/>
        <p:txBody>
          <a:bodyPr/>
          <a:lstStyle/>
          <a:p>
            <a:fld id="{5A474C29-E690-864E-AE3A-AB04A3ECF2DB}" type="slidenum">
              <a:rPr lang="en-US" smtClean="0"/>
              <a:t>‹#›</a:t>
            </a:fld>
            <a:endParaRPr lang="en-US"/>
          </a:p>
        </p:txBody>
      </p:sp>
    </p:spTree>
    <p:extLst>
      <p:ext uri="{BB962C8B-B14F-4D97-AF65-F5344CB8AC3E}">
        <p14:creationId xmlns:p14="http://schemas.microsoft.com/office/powerpoint/2010/main" val="1635867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842E2D8-B4D9-F84C-A74E-59EA790FA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4CD73F7-9051-F146-AEFD-E333C9FF3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5496E3-7A4A-4949-A5C2-44383F292F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3D172-221B-5A47-A445-6B01D7AD6D60}" type="datetime1">
              <a:rPr lang="en-US" smtClean="0"/>
              <a:t>1/28/21</a:t>
            </a:fld>
            <a:endParaRPr lang="en-US"/>
          </a:p>
        </p:txBody>
      </p:sp>
      <p:sp>
        <p:nvSpPr>
          <p:cNvPr id="5" name="Footer Placeholder 4">
            <a:extLst>
              <a:ext uri="{FF2B5EF4-FFF2-40B4-BE49-F238E27FC236}">
                <a16:creationId xmlns:a16="http://schemas.microsoft.com/office/drawing/2014/main" xmlns="" id="{3425B7C1-27E0-7D41-AE9B-A5B942F33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Unpaid Dues Audit Report</a:t>
            </a:r>
          </a:p>
        </p:txBody>
      </p:sp>
      <p:sp>
        <p:nvSpPr>
          <p:cNvPr id="6" name="Slide Number Placeholder 5">
            <a:extLst>
              <a:ext uri="{FF2B5EF4-FFF2-40B4-BE49-F238E27FC236}">
                <a16:creationId xmlns:a16="http://schemas.microsoft.com/office/drawing/2014/main" xmlns="" id="{A6C71406-24CB-D44D-971B-D899750D12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74C29-E690-864E-AE3A-AB04A3ECF2DB}" type="slidenum">
              <a:rPr lang="en-US" smtClean="0"/>
              <a:t>‹#›</a:t>
            </a:fld>
            <a:endParaRPr lang="en-US"/>
          </a:p>
        </p:txBody>
      </p:sp>
    </p:spTree>
    <p:extLst>
      <p:ext uri="{BB962C8B-B14F-4D97-AF65-F5344CB8AC3E}">
        <p14:creationId xmlns:p14="http://schemas.microsoft.com/office/powerpoint/2010/main" val="3403316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D9D48-B835-B64E-A7EA-2AAF5477FC87}"/>
              </a:ext>
            </a:extLst>
          </p:cNvPr>
          <p:cNvSpPr>
            <a:spLocks noGrp="1"/>
          </p:cNvSpPr>
          <p:nvPr>
            <p:ph type="ctrTitle"/>
          </p:nvPr>
        </p:nvSpPr>
        <p:spPr/>
        <p:txBody>
          <a:bodyPr>
            <a:normAutofit/>
          </a:bodyPr>
          <a:lstStyle/>
          <a:p>
            <a:r>
              <a:rPr lang="en-US" sz="5400" dirty="0">
                <a:latin typeface="Calibri" panose="020F0502020204030204" pitchFamily="34" charset="0"/>
                <a:cs typeface="Calibri" panose="020F0502020204030204" pitchFamily="34" charset="0"/>
              </a:rPr>
              <a:t>RRHOA</a:t>
            </a:r>
            <a:br>
              <a:rPr lang="en-US" sz="5400" dirty="0">
                <a:latin typeface="Calibri" panose="020F0502020204030204" pitchFamily="34" charset="0"/>
                <a:cs typeface="Calibri" panose="020F0502020204030204" pitchFamily="34" charset="0"/>
              </a:rPr>
            </a:br>
            <a:r>
              <a:rPr lang="en-US" sz="5400" dirty="0">
                <a:latin typeface="Calibri" panose="020F0502020204030204" pitchFamily="34" charset="0"/>
                <a:cs typeface="Calibri" panose="020F0502020204030204" pitchFamily="34" charset="0"/>
              </a:rPr>
              <a:t>Member Audit Committee</a:t>
            </a:r>
          </a:p>
        </p:txBody>
      </p:sp>
      <p:sp>
        <p:nvSpPr>
          <p:cNvPr id="3" name="Subtitle 2">
            <a:extLst>
              <a:ext uri="{FF2B5EF4-FFF2-40B4-BE49-F238E27FC236}">
                <a16:creationId xmlns:a16="http://schemas.microsoft.com/office/drawing/2014/main" xmlns="" id="{1B1E3942-0A6D-5748-A40A-23D48FB568F1}"/>
              </a:ext>
            </a:extLst>
          </p:cNvPr>
          <p:cNvSpPr>
            <a:spLocks noGrp="1"/>
          </p:cNvSpPr>
          <p:nvPr>
            <p:ph type="subTitle" idx="1"/>
          </p:nvPr>
        </p:nvSpPr>
        <p:spPr>
          <a:xfrm>
            <a:off x="1524000" y="3735976"/>
            <a:ext cx="9144000" cy="1521823"/>
          </a:xfrm>
        </p:spPr>
        <p:txBody>
          <a:bodyPr>
            <a:normAutofit/>
          </a:bodyPr>
          <a:lstStyle/>
          <a:p>
            <a:r>
              <a:rPr lang="en-US" sz="4000" b="1" i="1" dirty="0">
                <a:cs typeface="Al Tarikh" pitchFamily="2" charset="-78"/>
              </a:rPr>
              <a:t>Audit Report: Unpaid Dues</a:t>
            </a:r>
          </a:p>
        </p:txBody>
      </p:sp>
    </p:spTree>
    <p:extLst>
      <p:ext uri="{BB962C8B-B14F-4D97-AF65-F5344CB8AC3E}">
        <p14:creationId xmlns:p14="http://schemas.microsoft.com/office/powerpoint/2010/main" val="302756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C301-5B00-364C-BC48-5B953ED28CBC}"/>
              </a:ext>
            </a:extLst>
          </p:cNvPr>
          <p:cNvSpPr>
            <a:spLocks noGrp="1"/>
          </p:cNvSpPr>
          <p:nvPr>
            <p:ph type="title"/>
          </p:nvPr>
        </p:nvSpPr>
        <p:spPr>
          <a:xfrm>
            <a:off x="383032" y="276502"/>
            <a:ext cx="10515600" cy="1065469"/>
          </a:xfrm>
        </p:spPr>
        <p:txBody>
          <a:bodyPr>
            <a:normAutofit/>
          </a:bodyPr>
          <a:lstStyle/>
          <a:p>
            <a:r>
              <a:rPr lang="en-US" sz="3200" b="1" u="sng" dirty="0"/>
              <a:t>Unpaid Dues by Lot</a:t>
            </a:r>
          </a:p>
        </p:txBody>
      </p:sp>
      <p:sp>
        <p:nvSpPr>
          <p:cNvPr id="3" name="Content Placeholder 2">
            <a:extLst>
              <a:ext uri="{FF2B5EF4-FFF2-40B4-BE49-F238E27FC236}">
                <a16:creationId xmlns:a16="http://schemas.microsoft.com/office/drawing/2014/main" xmlns="" id="{851B617D-866B-064A-A353-25C0ECEC497D}"/>
              </a:ext>
            </a:extLst>
          </p:cNvPr>
          <p:cNvSpPr>
            <a:spLocks noGrp="1"/>
          </p:cNvSpPr>
          <p:nvPr>
            <p:ph idx="1"/>
          </p:nvPr>
        </p:nvSpPr>
        <p:spPr>
          <a:xfrm>
            <a:off x="661687" y="1393822"/>
            <a:ext cx="4582734" cy="1895601"/>
          </a:xfrm>
        </p:spPr>
        <p:txBody>
          <a:bodyPr>
            <a:noAutofit/>
          </a:bodyPr>
          <a:lstStyle/>
          <a:p>
            <a:pPr marL="411480" lvl="1">
              <a:spcBef>
                <a:spcPts val="600"/>
              </a:spcBef>
            </a:pPr>
            <a:r>
              <a:rPr lang="en-US" dirty="0"/>
              <a:t>Lot #1: Bertele/Lone Pine</a:t>
            </a:r>
          </a:p>
          <a:p>
            <a:pPr marL="411480" lvl="1">
              <a:spcBef>
                <a:spcPts val="600"/>
              </a:spcBef>
            </a:pPr>
            <a:r>
              <a:rPr lang="en-US" dirty="0"/>
              <a:t>Lot #2: Lone Pine</a:t>
            </a:r>
          </a:p>
          <a:p>
            <a:pPr marL="411480" lvl="1">
              <a:spcBef>
                <a:spcPts val="600"/>
              </a:spcBef>
            </a:pPr>
            <a:r>
              <a:rPr lang="en-US" dirty="0"/>
              <a:t>Lot #3: Bertele/Lone Pine</a:t>
            </a:r>
          </a:p>
        </p:txBody>
      </p:sp>
      <p:sp>
        <p:nvSpPr>
          <p:cNvPr id="5" name="TextBox 4">
            <a:extLst>
              <a:ext uri="{FF2B5EF4-FFF2-40B4-BE49-F238E27FC236}">
                <a16:creationId xmlns:a16="http://schemas.microsoft.com/office/drawing/2014/main" xmlns="" id="{3F7FCD60-E1D2-E140-A186-6E7F3D819424}"/>
              </a:ext>
            </a:extLst>
          </p:cNvPr>
          <p:cNvSpPr txBox="1"/>
          <p:nvPr/>
        </p:nvSpPr>
        <p:spPr>
          <a:xfrm>
            <a:off x="383032" y="6304499"/>
            <a:ext cx="11210821" cy="276999"/>
          </a:xfrm>
          <a:prstGeom prst="rect">
            <a:avLst/>
          </a:prstGeom>
          <a:noFill/>
        </p:spPr>
        <p:txBody>
          <a:bodyPr wrap="square" rtlCol="0">
            <a:spAutoFit/>
          </a:bodyPr>
          <a:lstStyle/>
          <a:p>
            <a:r>
              <a:rPr lang="en-US" sz="1200" dirty="0"/>
              <a:t>NOTE [1] Kennedys (lot 22) are not HOA members.</a:t>
            </a:r>
          </a:p>
        </p:txBody>
      </p:sp>
      <p:sp>
        <p:nvSpPr>
          <p:cNvPr id="6" name="Footer Placeholder 5">
            <a:extLst>
              <a:ext uri="{FF2B5EF4-FFF2-40B4-BE49-F238E27FC236}">
                <a16:creationId xmlns:a16="http://schemas.microsoft.com/office/drawing/2014/main" xmlns="" id="{81E952FD-81BC-DD40-AB68-62CCD35A5079}"/>
              </a:ext>
            </a:extLst>
          </p:cNvPr>
          <p:cNvSpPr>
            <a:spLocks noGrp="1"/>
          </p:cNvSpPr>
          <p:nvPr>
            <p:ph type="ftr" sz="quarter" idx="11"/>
          </p:nvPr>
        </p:nvSpPr>
        <p:spPr/>
        <p:txBody>
          <a:bodyPr/>
          <a:lstStyle/>
          <a:p>
            <a:r>
              <a:rPr lang="en-US"/>
              <a:t>Unpaid Dues Audit Report</a:t>
            </a:r>
          </a:p>
        </p:txBody>
      </p:sp>
      <p:pic>
        <p:nvPicPr>
          <p:cNvPr id="10" name="Picture 9">
            <a:extLst>
              <a:ext uri="{FF2B5EF4-FFF2-40B4-BE49-F238E27FC236}">
                <a16:creationId xmlns:a16="http://schemas.microsoft.com/office/drawing/2014/main" xmlns="" id="{30DAD780-8EEE-1F4F-AA08-31CA3E69DEDB}"/>
              </a:ext>
            </a:extLst>
          </p:cNvPr>
          <p:cNvPicPr>
            <a:picLocks noChangeAspect="1"/>
          </p:cNvPicPr>
          <p:nvPr/>
        </p:nvPicPr>
        <p:blipFill>
          <a:blip r:embed="rId2"/>
          <a:stretch>
            <a:fillRect/>
          </a:stretch>
        </p:blipFill>
        <p:spPr>
          <a:xfrm>
            <a:off x="5523076" y="253962"/>
            <a:ext cx="6070777" cy="6024611"/>
          </a:xfrm>
          <a:prstGeom prst="rect">
            <a:avLst/>
          </a:prstGeom>
        </p:spPr>
      </p:pic>
      <p:sp>
        <p:nvSpPr>
          <p:cNvPr id="11" name="Slide Number Placeholder 10">
            <a:extLst>
              <a:ext uri="{FF2B5EF4-FFF2-40B4-BE49-F238E27FC236}">
                <a16:creationId xmlns:a16="http://schemas.microsoft.com/office/drawing/2014/main" xmlns="" id="{9A55EA47-89BC-A840-B68C-CCA494E8AA4D}"/>
              </a:ext>
            </a:extLst>
          </p:cNvPr>
          <p:cNvSpPr>
            <a:spLocks noGrp="1"/>
          </p:cNvSpPr>
          <p:nvPr>
            <p:ph type="sldNum" sz="quarter" idx="12"/>
          </p:nvPr>
        </p:nvSpPr>
        <p:spPr/>
        <p:txBody>
          <a:bodyPr/>
          <a:lstStyle/>
          <a:p>
            <a:fld id="{5A474C29-E690-864E-AE3A-AB04A3ECF2DB}" type="slidenum">
              <a:rPr lang="en-US" smtClean="0"/>
              <a:t>10</a:t>
            </a:fld>
            <a:endParaRPr lang="en-US"/>
          </a:p>
        </p:txBody>
      </p:sp>
    </p:spTree>
    <p:extLst>
      <p:ext uri="{BB962C8B-B14F-4D97-AF65-F5344CB8AC3E}">
        <p14:creationId xmlns:p14="http://schemas.microsoft.com/office/powerpoint/2010/main" val="165334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C301-5B00-364C-BC48-5B953ED28CBC}"/>
              </a:ext>
            </a:extLst>
          </p:cNvPr>
          <p:cNvSpPr>
            <a:spLocks noGrp="1"/>
          </p:cNvSpPr>
          <p:nvPr>
            <p:ph type="title"/>
          </p:nvPr>
        </p:nvSpPr>
        <p:spPr>
          <a:xfrm>
            <a:off x="354341" y="291337"/>
            <a:ext cx="10515600" cy="1065469"/>
          </a:xfrm>
        </p:spPr>
        <p:txBody>
          <a:bodyPr>
            <a:normAutofit/>
          </a:bodyPr>
          <a:lstStyle/>
          <a:p>
            <a:r>
              <a:rPr lang="en-US" sz="3200" b="1" u="sng" dirty="0"/>
              <a:t>Unpaid Dues by Member</a:t>
            </a:r>
          </a:p>
        </p:txBody>
      </p:sp>
      <p:sp>
        <p:nvSpPr>
          <p:cNvPr id="7" name="TextBox 6">
            <a:extLst>
              <a:ext uri="{FF2B5EF4-FFF2-40B4-BE49-F238E27FC236}">
                <a16:creationId xmlns:a16="http://schemas.microsoft.com/office/drawing/2014/main" xmlns="" id="{51FB199E-9ABD-C143-9BBB-5230D57A5A52}"/>
              </a:ext>
            </a:extLst>
          </p:cNvPr>
          <p:cNvSpPr txBox="1"/>
          <p:nvPr/>
        </p:nvSpPr>
        <p:spPr>
          <a:xfrm>
            <a:off x="241355" y="6029162"/>
            <a:ext cx="11210821" cy="461665"/>
          </a:xfrm>
          <a:prstGeom prst="rect">
            <a:avLst/>
          </a:prstGeom>
          <a:noFill/>
        </p:spPr>
        <p:txBody>
          <a:bodyPr wrap="square" rtlCol="0">
            <a:spAutoFit/>
          </a:bodyPr>
          <a:lstStyle/>
          <a:p>
            <a:r>
              <a:rPr lang="en-US" sz="1200" dirty="0"/>
              <a:t>NOTE [1] Amounts calculated based on time periods of lot ownership according to Gilpin County Assessor Data Site.</a:t>
            </a:r>
          </a:p>
          <a:p>
            <a:r>
              <a:rPr lang="en-US" sz="1200" dirty="0"/>
              <a:t>NOTE [2] Kennedys are not HOA members.</a:t>
            </a:r>
          </a:p>
        </p:txBody>
      </p:sp>
      <p:sp>
        <p:nvSpPr>
          <p:cNvPr id="9" name="Content Placeholder 2">
            <a:extLst>
              <a:ext uri="{FF2B5EF4-FFF2-40B4-BE49-F238E27FC236}">
                <a16:creationId xmlns:a16="http://schemas.microsoft.com/office/drawing/2014/main" xmlns="" id="{55A5E431-1FC4-2541-B115-5BB141E70384}"/>
              </a:ext>
            </a:extLst>
          </p:cNvPr>
          <p:cNvSpPr>
            <a:spLocks noGrp="1"/>
          </p:cNvSpPr>
          <p:nvPr>
            <p:ph idx="1"/>
          </p:nvPr>
        </p:nvSpPr>
        <p:spPr>
          <a:xfrm>
            <a:off x="704836" y="1340175"/>
            <a:ext cx="4654070" cy="2982190"/>
          </a:xfrm>
        </p:spPr>
        <p:txBody>
          <a:bodyPr>
            <a:noAutofit/>
          </a:bodyPr>
          <a:lstStyle/>
          <a:p>
            <a:pPr marL="411480" lvl="1">
              <a:spcBef>
                <a:spcPts val="600"/>
              </a:spcBef>
            </a:pPr>
            <a:r>
              <a:rPr lang="en-US" sz="2800" dirty="0"/>
              <a:t>Bertele</a:t>
            </a:r>
          </a:p>
          <a:p>
            <a:pPr marL="411480" lvl="1">
              <a:spcBef>
                <a:spcPts val="600"/>
              </a:spcBef>
            </a:pPr>
            <a:r>
              <a:rPr lang="en-US" sz="2800" dirty="0"/>
              <a:t>Lone Pine</a:t>
            </a:r>
          </a:p>
        </p:txBody>
      </p:sp>
      <p:sp>
        <p:nvSpPr>
          <p:cNvPr id="4" name="Footer Placeholder 3">
            <a:extLst>
              <a:ext uri="{FF2B5EF4-FFF2-40B4-BE49-F238E27FC236}">
                <a16:creationId xmlns:a16="http://schemas.microsoft.com/office/drawing/2014/main" xmlns="" id="{940E2954-3166-2C46-89D1-5EBFB8205425}"/>
              </a:ext>
            </a:extLst>
          </p:cNvPr>
          <p:cNvSpPr>
            <a:spLocks noGrp="1"/>
          </p:cNvSpPr>
          <p:nvPr>
            <p:ph type="ftr" sz="quarter" idx="11"/>
          </p:nvPr>
        </p:nvSpPr>
        <p:spPr/>
        <p:txBody>
          <a:bodyPr/>
          <a:lstStyle/>
          <a:p>
            <a:r>
              <a:rPr lang="en-US"/>
              <a:t>Unpaid Dues Audit Report</a:t>
            </a:r>
          </a:p>
        </p:txBody>
      </p:sp>
      <p:pic>
        <p:nvPicPr>
          <p:cNvPr id="12" name="Picture 11">
            <a:extLst>
              <a:ext uri="{FF2B5EF4-FFF2-40B4-BE49-F238E27FC236}">
                <a16:creationId xmlns:a16="http://schemas.microsoft.com/office/drawing/2014/main" xmlns="" id="{402FEBBA-243C-E741-A26A-1B7BBF837C32}"/>
              </a:ext>
            </a:extLst>
          </p:cNvPr>
          <p:cNvPicPr>
            <a:picLocks noChangeAspect="1"/>
          </p:cNvPicPr>
          <p:nvPr/>
        </p:nvPicPr>
        <p:blipFill>
          <a:blip r:embed="rId2"/>
          <a:stretch>
            <a:fillRect/>
          </a:stretch>
        </p:blipFill>
        <p:spPr>
          <a:xfrm>
            <a:off x="4895074" y="753002"/>
            <a:ext cx="7055571" cy="5276160"/>
          </a:xfrm>
          <a:prstGeom prst="rect">
            <a:avLst/>
          </a:prstGeom>
        </p:spPr>
      </p:pic>
      <p:sp>
        <p:nvSpPr>
          <p:cNvPr id="13" name="Slide Number Placeholder 12">
            <a:extLst>
              <a:ext uri="{FF2B5EF4-FFF2-40B4-BE49-F238E27FC236}">
                <a16:creationId xmlns:a16="http://schemas.microsoft.com/office/drawing/2014/main" xmlns="" id="{A33E5D73-BEF2-D54B-B052-5B3DADDEBB57}"/>
              </a:ext>
            </a:extLst>
          </p:cNvPr>
          <p:cNvSpPr>
            <a:spLocks noGrp="1"/>
          </p:cNvSpPr>
          <p:nvPr>
            <p:ph type="sldNum" sz="quarter" idx="12"/>
          </p:nvPr>
        </p:nvSpPr>
        <p:spPr/>
        <p:txBody>
          <a:bodyPr/>
          <a:lstStyle/>
          <a:p>
            <a:fld id="{5A474C29-E690-864E-AE3A-AB04A3ECF2DB}" type="slidenum">
              <a:rPr lang="en-US" smtClean="0"/>
              <a:t>11</a:t>
            </a:fld>
            <a:endParaRPr lang="en-US"/>
          </a:p>
        </p:txBody>
      </p:sp>
    </p:spTree>
    <p:extLst>
      <p:ext uri="{BB962C8B-B14F-4D97-AF65-F5344CB8AC3E}">
        <p14:creationId xmlns:p14="http://schemas.microsoft.com/office/powerpoint/2010/main" val="354029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C301-5B00-364C-BC48-5B953ED28CBC}"/>
              </a:ext>
            </a:extLst>
          </p:cNvPr>
          <p:cNvSpPr>
            <a:spLocks noGrp="1"/>
          </p:cNvSpPr>
          <p:nvPr>
            <p:ph type="title"/>
          </p:nvPr>
        </p:nvSpPr>
        <p:spPr>
          <a:xfrm>
            <a:off x="582168" y="365125"/>
            <a:ext cx="10515600" cy="1325563"/>
          </a:xfrm>
        </p:spPr>
        <p:txBody>
          <a:bodyPr>
            <a:normAutofit/>
          </a:bodyPr>
          <a:lstStyle/>
          <a:p>
            <a:r>
              <a:rPr lang="en-US" sz="3200" b="1" u="sng" dirty="0"/>
              <a:t>Total Unpaid Dues</a:t>
            </a:r>
          </a:p>
        </p:txBody>
      </p:sp>
      <p:sp>
        <p:nvSpPr>
          <p:cNvPr id="3" name="Content Placeholder 2">
            <a:extLst>
              <a:ext uri="{FF2B5EF4-FFF2-40B4-BE49-F238E27FC236}">
                <a16:creationId xmlns:a16="http://schemas.microsoft.com/office/drawing/2014/main" xmlns="" id="{851B617D-866B-064A-A353-25C0ECEC497D}"/>
              </a:ext>
            </a:extLst>
          </p:cNvPr>
          <p:cNvSpPr>
            <a:spLocks noGrp="1"/>
          </p:cNvSpPr>
          <p:nvPr>
            <p:ph idx="1"/>
          </p:nvPr>
        </p:nvSpPr>
        <p:spPr>
          <a:xfrm>
            <a:off x="962979" y="1690688"/>
            <a:ext cx="10515600" cy="3923728"/>
          </a:xfrm>
        </p:spPr>
        <p:txBody>
          <a:bodyPr>
            <a:noAutofit/>
          </a:bodyPr>
          <a:lstStyle/>
          <a:p>
            <a:pPr marL="0" indent="0">
              <a:spcBef>
                <a:spcPts val="2400"/>
              </a:spcBef>
              <a:buNone/>
            </a:pPr>
            <a:r>
              <a:rPr lang="en-US" dirty="0"/>
              <a:t>Results</a:t>
            </a:r>
          </a:p>
          <a:p>
            <a:pPr lvl="1">
              <a:spcBef>
                <a:spcPts val="1100"/>
              </a:spcBef>
            </a:pPr>
            <a:r>
              <a:rPr lang="en-US" sz="2000" dirty="0"/>
              <a:t>Lot #1, Schorer/Bertele: No dues paid from Sept 2006 to Dec 2017, totaling $17,500</a:t>
            </a:r>
          </a:p>
          <a:p>
            <a:pPr lvl="1">
              <a:spcBef>
                <a:spcPts val="1100"/>
              </a:spcBef>
            </a:pPr>
            <a:r>
              <a:rPr lang="en-US" sz="2000" dirty="0"/>
              <a:t>Lot #2, Schorer: No dues paid for Sept 2006 to Dec 2015, totaling $14,900</a:t>
            </a:r>
          </a:p>
          <a:p>
            <a:pPr lvl="1">
              <a:spcBef>
                <a:spcPts val="1100"/>
              </a:spcBef>
            </a:pPr>
            <a:r>
              <a:rPr lang="en-US" sz="2000" dirty="0"/>
              <a:t>Lot #3, Schorer/Bertele: No dues ever paid (Sept 2006 to Dec 2019), totaling $19,900</a:t>
            </a:r>
          </a:p>
          <a:p>
            <a:pPr marL="457200" lvl="1" indent="0">
              <a:spcBef>
                <a:spcPts val="1100"/>
              </a:spcBef>
              <a:buNone/>
            </a:pPr>
            <a:r>
              <a:rPr lang="en-US" sz="2000" b="1" dirty="0"/>
              <a:t>TOTAL UNPAID DUES FOR LOTS #1, #2, #3, Schorer/Bertele = </a:t>
            </a:r>
            <a:r>
              <a:rPr lang="en-US" sz="2000" b="1" dirty="0">
                <a:highlight>
                  <a:srgbClr val="FFFF00"/>
                </a:highlight>
              </a:rPr>
              <a:t>$52,300</a:t>
            </a:r>
          </a:p>
          <a:p>
            <a:pPr marL="457200" lvl="1" indent="0">
              <a:spcBef>
                <a:spcPts val="1100"/>
              </a:spcBef>
              <a:buNone/>
            </a:pPr>
            <a:endParaRPr lang="en-US" sz="2000" b="1" dirty="0">
              <a:highlight>
                <a:srgbClr val="FFFF00"/>
              </a:highlight>
            </a:endParaRPr>
          </a:p>
        </p:txBody>
      </p:sp>
      <p:sp>
        <p:nvSpPr>
          <p:cNvPr id="4" name="TextBox 3">
            <a:extLst>
              <a:ext uri="{FF2B5EF4-FFF2-40B4-BE49-F238E27FC236}">
                <a16:creationId xmlns:a16="http://schemas.microsoft.com/office/drawing/2014/main" xmlns="" id="{4043A8AA-0D09-414A-AB22-24440A00158E}"/>
              </a:ext>
            </a:extLst>
          </p:cNvPr>
          <p:cNvSpPr txBox="1"/>
          <p:nvPr/>
        </p:nvSpPr>
        <p:spPr>
          <a:xfrm>
            <a:off x="582168" y="6088611"/>
            <a:ext cx="8924544" cy="307777"/>
          </a:xfrm>
          <a:prstGeom prst="rect">
            <a:avLst/>
          </a:prstGeom>
          <a:noFill/>
        </p:spPr>
        <p:txBody>
          <a:bodyPr wrap="square" rtlCol="0">
            <a:spAutoFit/>
          </a:bodyPr>
          <a:lstStyle/>
          <a:p>
            <a:r>
              <a:rPr lang="en-US" sz="1400" dirty="0"/>
              <a:t>Note: Data as of 12/31/2019</a:t>
            </a:r>
            <a:endParaRPr lang="en-US" sz="4000" dirty="0"/>
          </a:p>
        </p:txBody>
      </p:sp>
      <p:sp>
        <p:nvSpPr>
          <p:cNvPr id="6" name="Footer Placeholder 5">
            <a:extLst>
              <a:ext uri="{FF2B5EF4-FFF2-40B4-BE49-F238E27FC236}">
                <a16:creationId xmlns:a16="http://schemas.microsoft.com/office/drawing/2014/main" xmlns="" id="{CBAB0262-ACB7-554C-9B54-51C7CB6BD52D}"/>
              </a:ext>
            </a:extLst>
          </p:cNvPr>
          <p:cNvSpPr>
            <a:spLocks noGrp="1"/>
          </p:cNvSpPr>
          <p:nvPr>
            <p:ph type="ftr" sz="quarter" idx="11"/>
          </p:nvPr>
        </p:nvSpPr>
        <p:spPr/>
        <p:txBody>
          <a:bodyPr/>
          <a:lstStyle/>
          <a:p>
            <a:r>
              <a:rPr lang="en-US"/>
              <a:t>Unpaid Dues Audit Report</a:t>
            </a:r>
          </a:p>
        </p:txBody>
      </p:sp>
      <p:sp>
        <p:nvSpPr>
          <p:cNvPr id="7" name="Slide Number Placeholder 6">
            <a:extLst>
              <a:ext uri="{FF2B5EF4-FFF2-40B4-BE49-F238E27FC236}">
                <a16:creationId xmlns:a16="http://schemas.microsoft.com/office/drawing/2014/main" xmlns="" id="{68204EE7-2ADB-7047-8DB0-7C37C0F37D80}"/>
              </a:ext>
            </a:extLst>
          </p:cNvPr>
          <p:cNvSpPr>
            <a:spLocks noGrp="1"/>
          </p:cNvSpPr>
          <p:nvPr>
            <p:ph type="sldNum" sz="quarter" idx="12"/>
          </p:nvPr>
        </p:nvSpPr>
        <p:spPr/>
        <p:txBody>
          <a:bodyPr/>
          <a:lstStyle/>
          <a:p>
            <a:fld id="{5A474C29-E690-864E-AE3A-AB04A3ECF2DB}" type="slidenum">
              <a:rPr lang="en-US" smtClean="0"/>
              <a:t>12</a:t>
            </a:fld>
            <a:endParaRPr lang="en-US"/>
          </a:p>
        </p:txBody>
      </p:sp>
    </p:spTree>
    <p:extLst>
      <p:ext uri="{BB962C8B-B14F-4D97-AF65-F5344CB8AC3E}">
        <p14:creationId xmlns:p14="http://schemas.microsoft.com/office/powerpoint/2010/main" val="308648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9FE0C2A-E0F1-7C4F-B808-C2E93B485439}"/>
              </a:ext>
            </a:extLst>
          </p:cNvPr>
          <p:cNvSpPr>
            <a:spLocks noGrp="1"/>
          </p:cNvSpPr>
          <p:nvPr>
            <p:ph type="ftr" sz="quarter" idx="11"/>
          </p:nvPr>
        </p:nvSpPr>
        <p:spPr/>
        <p:txBody>
          <a:bodyPr/>
          <a:lstStyle/>
          <a:p>
            <a:r>
              <a:rPr lang="en-US"/>
              <a:t>Unpaid Dues Audit Report</a:t>
            </a:r>
          </a:p>
        </p:txBody>
      </p:sp>
      <p:sp>
        <p:nvSpPr>
          <p:cNvPr id="10" name="Title 1">
            <a:extLst>
              <a:ext uri="{FF2B5EF4-FFF2-40B4-BE49-F238E27FC236}">
                <a16:creationId xmlns:a16="http://schemas.microsoft.com/office/drawing/2014/main" xmlns="" id="{9A9A60B1-A38D-7940-AD13-110FD873421C}"/>
              </a:ext>
            </a:extLst>
          </p:cNvPr>
          <p:cNvSpPr>
            <a:spLocks noGrp="1"/>
          </p:cNvSpPr>
          <p:nvPr>
            <p:ph type="title"/>
          </p:nvPr>
        </p:nvSpPr>
        <p:spPr>
          <a:xfrm>
            <a:off x="838200" y="2766218"/>
            <a:ext cx="10515600" cy="1325563"/>
          </a:xfrm>
        </p:spPr>
        <p:txBody>
          <a:bodyPr>
            <a:normAutofit/>
          </a:bodyPr>
          <a:lstStyle/>
          <a:p>
            <a:pPr algn="ctr"/>
            <a:r>
              <a:rPr lang="en-US" b="1" dirty="0"/>
              <a:t>Precedent for Unpaid Dues</a:t>
            </a:r>
          </a:p>
        </p:txBody>
      </p:sp>
      <p:sp>
        <p:nvSpPr>
          <p:cNvPr id="2" name="Slide Number Placeholder 1">
            <a:extLst>
              <a:ext uri="{FF2B5EF4-FFF2-40B4-BE49-F238E27FC236}">
                <a16:creationId xmlns:a16="http://schemas.microsoft.com/office/drawing/2014/main" xmlns="" id="{DCAE80BA-2F3E-454A-B69B-6581ED3A1DFD}"/>
              </a:ext>
            </a:extLst>
          </p:cNvPr>
          <p:cNvSpPr>
            <a:spLocks noGrp="1"/>
          </p:cNvSpPr>
          <p:nvPr>
            <p:ph type="sldNum" sz="quarter" idx="12"/>
          </p:nvPr>
        </p:nvSpPr>
        <p:spPr/>
        <p:txBody>
          <a:bodyPr/>
          <a:lstStyle/>
          <a:p>
            <a:fld id="{5A474C29-E690-864E-AE3A-AB04A3ECF2DB}" type="slidenum">
              <a:rPr lang="en-US" smtClean="0"/>
              <a:t>13</a:t>
            </a:fld>
            <a:endParaRPr lang="en-US"/>
          </a:p>
        </p:txBody>
      </p:sp>
    </p:spTree>
    <p:extLst>
      <p:ext uri="{BB962C8B-B14F-4D97-AF65-F5344CB8AC3E}">
        <p14:creationId xmlns:p14="http://schemas.microsoft.com/office/powerpoint/2010/main" val="93080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C301-5B00-364C-BC48-5B953ED28CBC}"/>
              </a:ext>
            </a:extLst>
          </p:cNvPr>
          <p:cNvSpPr>
            <a:spLocks noGrp="1"/>
          </p:cNvSpPr>
          <p:nvPr>
            <p:ph type="title"/>
          </p:nvPr>
        </p:nvSpPr>
        <p:spPr>
          <a:xfrm>
            <a:off x="482138" y="365125"/>
            <a:ext cx="10515600" cy="1325563"/>
          </a:xfrm>
        </p:spPr>
        <p:txBody>
          <a:bodyPr>
            <a:normAutofit/>
          </a:bodyPr>
          <a:lstStyle/>
          <a:p>
            <a:r>
              <a:rPr lang="en-US" sz="4000" b="1" u="sng" dirty="0"/>
              <a:t>Penalties for Unpaid Dues</a:t>
            </a:r>
          </a:p>
        </p:txBody>
      </p:sp>
      <p:sp>
        <p:nvSpPr>
          <p:cNvPr id="3" name="Content Placeholder 2">
            <a:extLst>
              <a:ext uri="{FF2B5EF4-FFF2-40B4-BE49-F238E27FC236}">
                <a16:creationId xmlns:a16="http://schemas.microsoft.com/office/drawing/2014/main" xmlns="" id="{851B617D-866B-064A-A353-25C0ECEC497D}"/>
              </a:ext>
            </a:extLst>
          </p:cNvPr>
          <p:cNvSpPr>
            <a:spLocks noGrp="1"/>
          </p:cNvSpPr>
          <p:nvPr>
            <p:ph idx="1"/>
          </p:nvPr>
        </p:nvSpPr>
        <p:spPr>
          <a:xfrm>
            <a:off x="557048" y="1406910"/>
            <a:ext cx="9921766" cy="4569820"/>
          </a:xfrm>
        </p:spPr>
        <p:txBody>
          <a:bodyPr>
            <a:noAutofit/>
          </a:bodyPr>
          <a:lstStyle/>
          <a:p>
            <a:pPr marL="0" indent="0">
              <a:buNone/>
            </a:pPr>
            <a:endParaRPr lang="en-US" sz="1200" dirty="0"/>
          </a:p>
          <a:p>
            <a:pPr lvl="1"/>
            <a:r>
              <a:rPr lang="en-US" sz="2000" dirty="0"/>
              <a:t>Lot #1 (</a:t>
            </a:r>
            <a:r>
              <a:rPr lang="en-US" sz="2000" b="1" dirty="0">
                <a:solidFill>
                  <a:srgbClr val="0066B1"/>
                </a:solidFill>
              </a:rPr>
              <a:t>Schorer/Bertele</a:t>
            </a:r>
            <a:r>
              <a:rPr lang="en-US" sz="2000" dirty="0"/>
              <a:t>) unpaid dues: Oct 2005 to Mar 2018, totaling $19,560</a:t>
            </a:r>
          </a:p>
          <a:p>
            <a:pPr lvl="2"/>
            <a:r>
              <a:rPr lang="en-US" b="1" dirty="0">
                <a:highlight>
                  <a:srgbClr val="FFFF00"/>
                </a:highlight>
              </a:rPr>
              <a:t>Penalty: $0</a:t>
            </a:r>
            <a:r>
              <a:rPr lang="en-US" b="1" dirty="0"/>
              <a:t>, Unpaid Balance Due: $19,560</a:t>
            </a:r>
          </a:p>
          <a:p>
            <a:pPr lvl="2"/>
            <a:endParaRPr lang="en-US" sz="800" b="1" dirty="0"/>
          </a:p>
          <a:p>
            <a:pPr lvl="1"/>
            <a:r>
              <a:rPr lang="en-US" sz="2000" dirty="0"/>
              <a:t>Lot #2 (</a:t>
            </a:r>
            <a:r>
              <a:rPr lang="en-US" sz="2000" b="1" dirty="0">
                <a:solidFill>
                  <a:srgbClr val="0066B1"/>
                </a:solidFill>
              </a:rPr>
              <a:t>Schorer</a:t>
            </a:r>
            <a:r>
              <a:rPr lang="en-US" sz="2000" dirty="0"/>
              <a:t>) unpaid dues: Nov 2010 and Apr to Dec 2015, totaling $1,125</a:t>
            </a:r>
          </a:p>
          <a:p>
            <a:pPr lvl="2"/>
            <a:r>
              <a:rPr lang="en-US" b="1" dirty="0">
                <a:highlight>
                  <a:srgbClr val="FFFF00"/>
                </a:highlight>
              </a:rPr>
              <a:t>Penalty: $50</a:t>
            </a:r>
            <a:r>
              <a:rPr lang="en-US" b="1" dirty="0"/>
              <a:t>, Unpaid Balance Due: $1,125</a:t>
            </a:r>
          </a:p>
          <a:p>
            <a:pPr lvl="2"/>
            <a:endParaRPr lang="en-US" sz="800" b="1" dirty="0"/>
          </a:p>
          <a:p>
            <a:pPr lvl="1"/>
            <a:r>
              <a:rPr lang="en-US" sz="2000" dirty="0"/>
              <a:t>Lot #3 (</a:t>
            </a:r>
            <a:r>
              <a:rPr lang="en-US" sz="2000" b="1" dirty="0">
                <a:solidFill>
                  <a:srgbClr val="0066B1"/>
                </a:solidFill>
              </a:rPr>
              <a:t>Schorer/Bertele</a:t>
            </a:r>
            <a:r>
              <a:rPr lang="en-US" sz="2000" dirty="0"/>
              <a:t>) unpaid dues: Oct 2005 to Dec 2019, totaling $21,960</a:t>
            </a:r>
          </a:p>
          <a:p>
            <a:pPr lvl="2"/>
            <a:r>
              <a:rPr lang="en-US" b="1" dirty="0">
                <a:highlight>
                  <a:srgbClr val="FFFF00"/>
                </a:highlight>
              </a:rPr>
              <a:t>Penalty: $50</a:t>
            </a:r>
            <a:r>
              <a:rPr lang="en-US" b="1" dirty="0"/>
              <a:t>, Unpaid Balance Due: $21,960</a:t>
            </a:r>
          </a:p>
          <a:p>
            <a:pPr lvl="2"/>
            <a:endParaRPr lang="en-US" sz="1600" b="1" dirty="0"/>
          </a:p>
          <a:p>
            <a:pPr marL="914400" lvl="2" indent="0">
              <a:buNone/>
            </a:pPr>
            <a:endParaRPr lang="en-US" sz="1600" b="1" dirty="0"/>
          </a:p>
          <a:p>
            <a:pPr lvl="1"/>
            <a:r>
              <a:rPr lang="en-US" sz="2000" dirty="0"/>
              <a:t>Lot #10 (</a:t>
            </a:r>
            <a:r>
              <a:rPr lang="en-US" sz="2000" b="1" dirty="0"/>
              <a:t>Fontaine</a:t>
            </a:r>
            <a:r>
              <a:rPr lang="en-US" sz="2000" dirty="0"/>
              <a:t>) unpaid dues: 2008 to May 2010 (when lien was initiated), totaling $3,365</a:t>
            </a:r>
          </a:p>
          <a:p>
            <a:pPr lvl="2"/>
            <a:r>
              <a:rPr lang="en-US" b="1" dirty="0">
                <a:highlight>
                  <a:srgbClr val="FFFF00"/>
                </a:highlight>
              </a:rPr>
              <a:t>Penalty: $9,778</a:t>
            </a:r>
            <a:r>
              <a:rPr lang="en-US" b="1" dirty="0"/>
              <a:t>,</a:t>
            </a:r>
            <a:r>
              <a:rPr lang="en-US" b="1" dirty="0">
                <a:solidFill>
                  <a:srgbClr val="C00000"/>
                </a:solidFill>
              </a:rPr>
              <a:t> </a:t>
            </a:r>
            <a:r>
              <a:rPr lang="en-US" b="1" dirty="0"/>
              <a:t>Unpaid Balance Due: $0</a:t>
            </a:r>
          </a:p>
        </p:txBody>
      </p:sp>
      <p:sp>
        <p:nvSpPr>
          <p:cNvPr id="4" name="TextBox 3">
            <a:extLst>
              <a:ext uri="{FF2B5EF4-FFF2-40B4-BE49-F238E27FC236}">
                <a16:creationId xmlns:a16="http://schemas.microsoft.com/office/drawing/2014/main" xmlns="" id="{D9B22AC8-94E7-104E-978A-8430BA626262}"/>
              </a:ext>
            </a:extLst>
          </p:cNvPr>
          <p:cNvSpPr txBox="1"/>
          <p:nvPr/>
        </p:nvSpPr>
        <p:spPr>
          <a:xfrm>
            <a:off x="482138" y="6114605"/>
            <a:ext cx="8770017" cy="307777"/>
          </a:xfrm>
          <a:prstGeom prst="rect">
            <a:avLst/>
          </a:prstGeom>
          <a:noFill/>
        </p:spPr>
        <p:txBody>
          <a:bodyPr wrap="square" rtlCol="0">
            <a:spAutoFit/>
          </a:bodyPr>
          <a:lstStyle/>
          <a:p>
            <a:r>
              <a:rPr lang="en-US" sz="1400" i="1" dirty="0"/>
              <a:t>Note: Penalty amounts for Lots 1, 2, and 3 were determined in August 2020. All other data as of 12/31/2019.</a:t>
            </a:r>
            <a:endParaRPr lang="en-US" sz="4000" i="1" dirty="0"/>
          </a:p>
        </p:txBody>
      </p:sp>
      <p:sp>
        <p:nvSpPr>
          <p:cNvPr id="6" name="Footer Placeholder 5">
            <a:extLst>
              <a:ext uri="{FF2B5EF4-FFF2-40B4-BE49-F238E27FC236}">
                <a16:creationId xmlns:a16="http://schemas.microsoft.com/office/drawing/2014/main" xmlns="" id="{CFCE9509-32B8-A241-8C76-F08A498EF602}"/>
              </a:ext>
            </a:extLst>
          </p:cNvPr>
          <p:cNvSpPr>
            <a:spLocks noGrp="1"/>
          </p:cNvSpPr>
          <p:nvPr>
            <p:ph type="ftr" sz="quarter" idx="11"/>
          </p:nvPr>
        </p:nvSpPr>
        <p:spPr/>
        <p:txBody>
          <a:bodyPr/>
          <a:lstStyle/>
          <a:p>
            <a:r>
              <a:rPr lang="en-US"/>
              <a:t>Unpaid Dues Audit Report</a:t>
            </a:r>
          </a:p>
        </p:txBody>
      </p:sp>
      <p:sp>
        <p:nvSpPr>
          <p:cNvPr id="7" name="Slide Number Placeholder 6">
            <a:extLst>
              <a:ext uri="{FF2B5EF4-FFF2-40B4-BE49-F238E27FC236}">
                <a16:creationId xmlns:a16="http://schemas.microsoft.com/office/drawing/2014/main" xmlns="" id="{0D11DFA4-D33A-F940-9D8E-483EDA080BC0}"/>
              </a:ext>
            </a:extLst>
          </p:cNvPr>
          <p:cNvSpPr>
            <a:spLocks noGrp="1"/>
          </p:cNvSpPr>
          <p:nvPr>
            <p:ph type="sldNum" sz="quarter" idx="12"/>
          </p:nvPr>
        </p:nvSpPr>
        <p:spPr/>
        <p:txBody>
          <a:bodyPr/>
          <a:lstStyle/>
          <a:p>
            <a:fld id="{5A474C29-E690-864E-AE3A-AB04A3ECF2DB}" type="slidenum">
              <a:rPr lang="en-US" smtClean="0"/>
              <a:t>14</a:t>
            </a:fld>
            <a:endParaRPr lang="en-US"/>
          </a:p>
        </p:txBody>
      </p:sp>
    </p:spTree>
    <p:extLst>
      <p:ext uri="{BB962C8B-B14F-4D97-AF65-F5344CB8AC3E}">
        <p14:creationId xmlns:p14="http://schemas.microsoft.com/office/powerpoint/2010/main" val="425449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56A8A-B521-B64B-9A25-3A4B3FEC3AC5}"/>
              </a:ext>
            </a:extLst>
          </p:cNvPr>
          <p:cNvSpPr>
            <a:spLocks noGrp="1"/>
          </p:cNvSpPr>
          <p:nvPr>
            <p:ph type="title"/>
          </p:nvPr>
        </p:nvSpPr>
        <p:spPr/>
        <p:txBody>
          <a:bodyPr>
            <a:normAutofit/>
          </a:bodyPr>
          <a:lstStyle/>
          <a:p>
            <a:r>
              <a:rPr lang="en-US" sz="4000" b="1" u="sng" dirty="0"/>
              <a:t>Precedent for Unpaid Dues</a:t>
            </a:r>
          </a:p>
        </p:txBody>
      </p:sp>
      <p:sp>
        <p:nvSpPr>
          <p:cNvPr id="6" name="TextBox 5">
            <a:extLst>
              <a:ext uri="{FF2B5EF4-FFF2-40B4-BE49-F238E27FC236}">
                <a16:creationId xmlns:a16="http://schemas.microsoft.com/office/drawing/2014/main" xmlns="" id="{D36F7A68-301A-BE43-BCED-C09F35714DD7}"/>
              </a:ext>
            </a:extLst>
          </p:cNvPr>
          <p:cNvSpPr txBox="1"/>
          <p:nvPr/>
        </p:nvSpPr>
        <p:spPr>
          <a:xfrm>
            <a:off x="6584723" y="5558112"/>
            <a:ext cx="4838491" cy="307777"/>
          </a:xfrm>
          <a:prstGeom prst="rect">
            <a:avLst/>
          </a:prstGeom>
          <a:noFill/>
        </p:spPr>
        <p:txBody>
          <a:bodyPr wrap="square" rtlCol="0">
            <a:spAutoFit/>
          </a:bodyPr>
          <a:lstStyle/>
          <a:p>
            <a:r>
              <a:rPr lang="en-US" sz="1400" i="1" dirty="0"/>
              <a:t>Source: 6/18/10 Member Meeting Presentation</a:t>
            </a:r>
          </a:p>
        </p:txBody>
      </p:sp>
      <p:sp>
        <p:nvSpPr>
          <p:cNvPr id="7" name="TextBox 6">
            <a:extLst>
              <a:ext uri="{FF2B5EF4-FFF2-40B4-BE49-F238E27FC236}">
                <a16:creationId xmlns:a16="http://schemas.microsoft.com/office/drawing/2014/main" xmlns="" id="{DACA42E0-CDAA-F345-8E29-A500732B30DF}"/>
              </a:ext>
            </a:extLst>
          </p:cNvPr>
          <p:cNvSpPr txBox="1"/>
          <p:nvPr/>
        </p:nvSpPr>
        <p:spPr>
          <a:xfrm>
            <a:off x="1083447" y="1802089"/>
            <a:ext cx="4838491" cy="4226284"/>
          </a:xfrm>
          <a:prstGeom prst="rect">
            <a:avLst/>
          </a:prstGeom>
          <a:noFill/>
        </p:spPr>
        <p:txBody>
          <a:bodyPr wrap="square" rtlCol="0">
            <a:noAutofit/>
          </a:bodyPr>
          <a:lstStyle/>
          <a:p>
            <a:pPr marL="285750" indent="-285750">
              <a:buFont typeface="Arial" panose="020B0604020202020204" pitchFamily="34" charset="0"/>
              <a:buChar char="•"/>
            </a:pPr>
            <a:r>
              <a:rPr lang="en-US" dirty="0"/>
              <a:t>Other than Mr. Schorer (</a:t>
            </a:r>
            <a:r>
              <a:rPr lang="en-US" i="1" u="sng" dirty="0"/>
              <a:t>Declarant &amp; Board Director</a:t>
            </a:r>
            <a:r>
              <a:rPr lang="en-US" i="1" dirty="0"/>
              <a:t>, 2005 to 2018</a:t>
            </a:r>
            <a:r>
              <a:rPr lang="en-US" dirty="0"/>
              <a:t>) and Mr. Bertele (</a:t>
            </a:r>
            <a:r>
              <a:rPr lang="en-US" i="1" u="sng" dirty="0"/>
              <a:t>Board Director</a:t>
            </a:r>
            <a:r>
              <a:rPr lang="en-US" i="1" dirty="0"/>
              <a:t>, 2018 to present</a:t>
            </a:r>
            <a:r>
              <a:rPr lang="en-US" dirty="0"/>
              <a:t>), there has only been one other instance of unpaid owner dues: Orie Fontaine. </a:t>
            </a:r>
          </a:p>
          <a:p>
            <a:endParaRPr lang="en-US" dirty="0"/>
          </a:p>
          <a:p>
            <a:pPr marL="285750" indent="-285750">
              <a:buFont typeface="Arial" panose="020B0604020202020204" pitchFamily="34" charset="0"/>
              <a:buChar char="•"/>
            </a:pPr>
            <a:r>
              <a:rPr lang="en-US" dirty="0"/>
              <a:t>As of 5/31/10, Lot #10 owner, Mr. Fontaine, had an unpaid HOA dues balance of approx. $3,665. Mr. Schorer consulted legal counsel (billing Mr. Fontaine for legal fees) and was proceeding with a lien on Mr. Fontaine’s lot. </a:t>
            </a:r>
          </a:p>
        </p:txBody>
      </p:sp>
      <p:pic>
        <p:nvPicPr>
          <p:cNvPr id="10" name="Picture 9">
            <a:extLst>
              <a:ext uri="{FF2B5EF4-FFF2-40B4-BE49-F238E27FC236}">
                <a16:creationId xmlns:a16="http://schemas.microsoft.com/office/drawing/2014/main" xmlns="" id="{400D70C4-D9E0-BD4E-B2C2-280C3DE81355}"/>
              </a:ext>
            </a:extLst>
          </p:cNvPr>
          <p:cNvPicPr>
            <a:picLocks noChangeAspect="1"/>
          </p:cNvPicPr>
          <p:nvPr/>
        </p:nvPicPr>
        <p:blipFill>
          <a:blip r:embed="rId2"/>
          <a:stretch>
            <a:fillRect/>
          </a:stretch>
        </p:blipFill>
        <p:spPr>
          <a:xfrm>
            <a:off x="6584723" y="1802089"/>
            <a:ext cx="4798097" cy="3661451"/>
          </a:xfrm>
          <a:prstGeom prst="rect">
            <a:avLst/>
          </a:prstGeom>
        </p:spPr>
      </p:pic>
      <p:sp>
        <p:nvSpPr>
          <p:cNvPr id="4" name="Footer Placeholder 3">
            <a:extLst>
              <a:ext uri="{FF2B5EF4-FFF2-40B4-BE49-F238E27FC236}">
                <a16:creationId xmlns:a16="http://schemas.microsoft.com/office/drawing/2014/main" xmlns="" id="{50C348DB-5B8D-F747-BBDD-65101ABD71FF}"/>
              </a:ext>
            </a:extLst>
          </p:cNvPr>
          <p:cNvSpPr>
            <a:spLocks noGrp="1"/>
          </p:cNvSpPr>
          <p:nvPr>
            <p:ph type="ftr" sz="quarter" idx="11"/>
          </p:nvPr>
        </p:nvSpPr>
        <p:spPr/>
        <p:txBody>
          <a:bodyPr/>
          <a:lstStyle/>
          <a:p>
            <a:r>
              <a:rPr lang="en-US"/>
              <a:t>Unpaid Dues Audit Report</a:t>
            </a:r>
          </a:p>
        </p:txBody>
      </p:sp>
      <p:sp>
        <p:nvSpPr>
          <p:cNvPr id="5" name="Slide Number Placeholder 4">
            <a:extLst>
              <a:ext uri="{FF2B5EF4-FFF2-40B4-BE49-F238E27FC236}">
                <a16:creationId xmlns:a16="http://schemas.microsoft.com/office/drawing/2014/main" xmlns="" id="{4942D7EB-EFDD-7F44-BB48-26E58B7F4E25}"/>
              </a:ext>
            </a:extLst>
          </p:cNvPr>
          <p:cNvSpPr>
            <a:spLocks noGrp="1"/>
          </p:cNvSpPr>
          <p:nvPr>
            <p:ph type="sldNum" sz="quarter" idx="12"/>
          </p:nvPr>
        </p:nvSpPr>
        <p:spPr/>
        <p:txBody>
          <a:bodyPr/>
          <a:lstStyle/>
          <a:p>
            <a:fld id="{5A474C29-E690-864E-AE3A-AB04A3ECF2DB}" type="slidenum">
              <a:rPr lang="en-US" smtClean="0"/>
              <a:t>15</a:t>
            </a:fld>
            <a:endParaRPr lang="en-US"/>
          </a:p>
        </p:txBody>
      </p:sp>
    </p:spTree>
    <p:extLst>
      <p:ext uri="{BB962C8B-B14F-4D97-AF65-F5344CB8AC3E}">
        <p14:creationId xmlns:p14="http://schemas.microsoft.com/office/powerpoint/2010/main" val="20052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56A8A-B521-B64B-9A25-3A4B3FEC3AC5}"/>
              </a:ext>
            </a:extLst>
          </p:cNvPr>
          <p:cNvSpPr>
            <a:spLocks noGrp="1"/>
          </p:cNvSpPr>
          <p:nvPr>
            <p:ph type="title"/>
          </p:nvPr>
        </p:nvSpPr>
        <p:spPr/>
        <p:txBody>
          <a:bodyPr>
            <a:normAutofit/>
          </a:bodyPr>
          <a:lstStyle/>
          <a:p>
            <a:r>
              <a:rPr lang="en-US" sz="4000" b="1" u="sng" dirty="0"/>
              <a:t>Precedent for Unpaid Dues</a:t>
            </a:r>
          </a:p>
        </p:txBody>
      </p:sp>
      <p:pic>
        <p:nvPicPr>
          <p:cNvPr id="4" name="Picture 3">
            <a:extLst>
              <a:ext uri="{FF2B5EF4-FFF2-40B4-BE49-F238E27FC236}">
                <a16:creationId xmlns:a16="http://schemas.microsoft.com/office/drawing/2014/main" xmlns="" id="{FD822E39-ACE6-7640-AC6A-C6C83074D80A}"/>
              </a:ext>
            </a:extLst>
          </p:cNvPr>
          <p:cNvPicPr>
            <a:picLocks noChangeAspect="1"/>
          </p:cNvPicPr>
          <p:nvPr/>
        </p:nvPicPr>
        <p:blipFill>
          <a:blip r:embed="rId2"/>
          <a:stretch>
            <a:fillRect/>
          </a:stretch>
        </p:blipFill>
        <p:spPr>
          <a:xfrm>
            <a:off x="6515309" y="1855442"/>
            <a:ext cx="4838491" cy="3561024"/>
          </a:xfrm>
          <a:prstGeom prst="rect">
            <a:avLst/>
          </a:prstGeom>
          <a:ln>
            <a:solidFill>
              <a:schemeClr val="tx1"/>
            </a:solidFill>
          </a:ln>
        </p:spPr>
      </p:pic>
      <p:sp>
        <p:nvSpPr>
          <p:cNvPr id="6" name="TextBox 5">
            <a:extLst>
              <a:ext uri="{FF2B5EF4-FFF2-40B4-BE49-F238E27FC236}">
                <a16:creationId xmlns:a16="http://schemas.microsoft.com/office/drawing/2014/main" xmlns="" id="{D36F7A68-301A-BE43-BCED-C09F35714DD7}"/>
              </a:ext>
            </a:extLst>
          </p:cNvPr>
          <p:cNvSpPr txBox="1"/>
          <p:nvPr/>
        </p:nvSpPr>
        <p:spPr>
          <a:xfrm>
            <a:off x="6515309" y="5416466"/>
            <a:ext cx="4838491" cy="307777"/>
          </a:xfrm>
          <a:prstGeom prst="rect">
            <a:avLst/>
          </a:prstGeom>
          <a:noFill/>
        </p:spPr>
        <p:txBody>
          <a:bodyPr wrap="square" rtlCol="0">
            <a:spAutoFit/>
          </a:bodyPr>
          <a:lstStyle/>
          <a:p>
            <a:r>
              <a:rPr lang="en-US" sz="1400" i="1" dirty="0"/>
              <a:t>Source: 12/10/10 Member Meeting Presentation</a:t>
            </a:r>
          </a:p>
        </p:txBody>
      </p:sp>
      <p:sp>
        <p:nvSpPr>
          <p:cNvPr id="7" name="TextBox 6">
            <a:extLst>
              <a:ext uri="{FF2B5EF4-FFF2-40B4-BE49-F238E27FC236}">
                <a16:creationId xmlns:a16="http://schemas.microsoft.com/office/drawing/2014/main" xmlns="" id="{DACA42E0-CDAA-F345-8E29-A500732B30DF}"/>
              </a:ext>
            </a:extLst>
          </p:cNvPr>
          <p:cNvSpPr txBox="1"/>
          <p:nvPr/>
        </p:nvSpPr>
        <p:spPr>
          <a:xfrm>
            <a:off x="838200" y="1855442"/>
            <a:ext cx="5257800" cy="4699499"/>
          </a:xfrm>
          <a:prstGeom prst="rect">
            <a:avLst/>
          </a:prstGeom>
          <a:noFill/>
        </p:spPr>
        <p:txBody>
          <a:bodyPr wrap="square" rtlCol="0">
            <a:noAutofit/>
          </a:bodyPr>
          <a:lstStyle/>
          <a:p>
            <a:pPr marL="285750" indent="-285750">
              <a:buFont typeface="Arial" panose="020B0604020202020204" pitchFamily="34" charset="0"/>
              <a:buChar char="•"/>
            </a:pPr>
            <a:r>
              <a:rPr lang="en-US" dirty="0"/>
              <a:t>As of 12/10/10, Mr. Fontaine had an unpaid HOA dues balance of $4,170.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By this point, Mr. Schorer (on behalf of the HOA) has taken the following actions:</a:t>
            </a:r>
          </a:p>
          <a:p>
            <a:pPr marL="285750" indent="-285750">
              <a:buFont typeface="Arial" panose="020B0604020202020204" pitchFamily="34" charset="0"/>
              <a:buChar char="•"/>
            </a:pPr>
            <a:endParaRPr lang="en-US" sz="800" dirty="0"/>
          </a:p>
          <a:p>
            <a:pPr marL="742950" lvl="1" indent="-285750">
              <a:buFont typeface="Arial" panose="020B0604020202020204" pitchFamily="34" charset="0"/>
              <a:buChar char="•"/>
            </a:pPr>
            <a:r>
              <a:rPr lang="en-US" sz="1600" dirty="0"/>
              <a:t>Filed a lien and initiated the foreclosure process with the expectation of auctioning Mr. Fontaine’s lot.</a:t>
            </a:r>
          </a:p>
          <a:p>
            <a:pPr marL="742950" lvl="1" indent="-285750">
              <a:buFont typeface="Arial" panose="020B0604020202020204" pitchFamily="34" charset="0"/>
              <a:buChar char="•"/>
            </a:pPr>
            <a:endParaRPr lang="en-US" sz="800" dirty="0"/>
          </a:p>
          <a:p>
            <a:pPr marL="742950" lvl="1" indent="-285750">
              <a:buFont typeface="Arial" panose="020B0604020202020204" pitchFamily="34" charset="0"/>
              <a:buChar char="•"/>
            </a:pPr>
            <a:r>
              <a:rPr lang="en-US" sz="1600" dirty="0"/>
              <a:t>Added attorney’s fees to Mr. Fontaine’s total amount owed. </a:t>
            </a:r>
          </a:p>
          <a:p>
            <a:pPr marL="742950" lvl="1" indent="-285750">
              <a:buFont typeface="Arial" panose="020B0604020202020204" pitchFamily="34" charset="0"/>
              <a:buChar char="•"/>
            </a:pPr>
            <a:endParaRPr lang="en-US" sz="800" dirty="0"/>
          </a:p>
          <a:p>
            <a:pPr marL="742950" lvl="1" indent="-285750">
              <a:buFont typeface="Arial" panose="020B0604020202020204" pitchFamily="34" charset="0"/>
              <a:buChar char="•"/>
            </a:pPr>
            <a:r>
              <a:rPr lang="en-US" sz="1600" dirty="0"/>
              <a:t>Added an interest accrual rate of 18% to both the unpaid HOA Assessments balance and the attorney’s fees.</a:t>
            </a:r>
          </a:p>
        </p:txBody>
      </p:sp>
      <p:sp>
        <p:nvSpPr>
          <p:cNvPr id="5" name="Footer Placeholder 4">
            <a:extLst>
              <a:ext uri="{FF2B5EF4-FFF2-40B4-BE49-F238E27FC236}">
                <a16:creationId xmlns:a16="http://schemas.microsoft.com/office/drawing/2014/main" xmlns="" id="{17A68C74-D1DE-BB47-A06B-C40F3D57B4AB}"/>
              </a:ext>
            </a:extLst>
          </p:cNvPr>
          <p:cNvSpPr>
            <a:spLocks noGrp="1"/>
          </p:cNvSpPr>
          <p:nvPr>
            <p:ph type="ftr" sz="quarter" idx="11"/>
          </p:nvPr>
        </p:nvSpPr>
        <p:spPr/>
        <p:txBody>
          <a:bodyPr/>
          <a:lstStyle/>
          <a:p>
            <a:r>
              <a:rPr lang="en-US"/>
              <a:t>Unpaid Dues Audit Report</a:t>
            </a:r>
          </a:p>
        </p:txBody>
      </p:sp>
      <p:sp>
        <p:nvSpPr>
          <p:cNvPr id="8" name="Slide Number Placeholder 7">
            <a:extLst>
              <a:ext uri="{FF2B5EF4-FFF2-40B4-BE49-F238E27FC236}">
                <a16:creationId xmlns:a16="http://schemas.microsoft.com/office/drawing/2014/main" xmlns="" id="{8A4B691F-1C8F-9F48-B076-137BF2274CDB}"/>
              </a:ext>
            </a:extLst>
          </p:cNvPr>
          <p:cNvSpPr>
            <a:spLocks noGrp="1"/>
          </p:cNvSpPr>
          <p:nvPr>
            <p:ph type="sldNum" sz="quarter" idx="12"/>
          </p:nvPr>
        </p:nvSpPr>
        <p:spPr/>
        <p:txBody>
          <a:bodyPr/>
          <a:lstStyle/>
          <a:p>
            <a:fld id="{5A474C29-E690-864E-AE3A-AB04A3ECF2DB}" type="slidenum">
              <a:rPr lang="en-US" smtClean="0"/>
              <a:t>16</a:t>
            </a:fld>
            <a:endParaRPr lang="en-US"/>
          </a:p>
        </p:txBody>
      </p:sp>
    </p:spTree>
    <p:extLst>
      <p:ext uri="{BB962C8B-B14F-4D97-AF65-F5344CB8AC3E}">
        <p14:creationId xmlns:p14="http://schemas.microsoft.com/office/powerpoint/2010/main" val="408262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F8BFD7-2595-EE4A-BBFD-47E356C40961}"/>
              </a:ext>
            </a:extLst>
          </p:cNvPr>
          <p:cNvSpPr>
            <a:spLocks noGrp="1"/>
          </p:cNvSpPr>
          <p:nvPr>
            <p:ph type="title"/>
          </p:nvPr>
        </p:nvSpPr>
        <p:spPr>
          <a:xfrm>
            <a:off x="6228524" y="5876582"/>
            <a:ext cx="4993106" cy="470829"/>
          </a:xfrm>
        </p:spPr>
        <p:txBody>
          <a:bodyPr>
            <a:noAutofit/>
          </a:bodyPr>
          <a:lstStyle/>
          <a:p>
            <a:r>
              <a:rPr lang="en-US" sz="1400" i="1" dirty="0"/>
              <a:t>Source: 1/13/12 Member Meeting Presentation</a:t>
            </a:r>
          </a:p>
        </p:txBody>
      </p:sp>
      <p:pic>
        <p:nvPicPr>
          <p:cNvPr id="4" name="Content Placeholder 3">
            <a:extLst>
              <a:ext uri="{FF2B5EF4-FFF2-40B4-BE49-F238E27FC236}">
                <a16:creationId xmlns:a16="http://schemas.microsoft.com/office/drawing/2014/main" xmlns="" id="{34F6C066-F7A7-5C4A-AC56-871896F4AE81}"/>
              </a:ext>
            </a:extLst>
          </p:cNvPr>
          <p:cNvPicPr>
            <a:picLocks noGrp="1" noChangeAspect="1"/>
          </p:cNvPicPr>
          <p:nvPr>
            <p:ph idx="1"/>
          </p:nvPr>
        </p:nvPicPr>
        <p:blipFill>
          <a:blip r:embed="rId2"/>
          <a:stretch>
            <a:fillRect/>
          </a:stretch>
        </p:blipFill>
        <p:spPr>
          <a:xfrm>
            <a:off x="6096001" y="1779670"/>
            <a:ext cx="5514474" cy="4208122"/>
          </a:xfrm>
          <a:prstGeom prst="rect">
            <a:avLst/>
          </a:prstGeom>
        </p:spPr>
      </p:pic>
      <p:sp>
        <p:nvSpPr>
          <p:cNvPr id="6" name="TextBox 5">
            <a:extLst>
              <a:ext uri="{FF2B5EF4-FFF2-40B4-BE49-F238E27FC236}">
                <a16:creationId xmlns:a16="http://schemas.microsoft.com/office/drawing/2014/main" xmlns="" id="{108DFFBD-E28B-444D-B7B0-98039279BFA5}"/>
              </a:ext>
            </a:extLst>
          </p:cNvPr>
          <p:cNvSpPr txBox="1"/>
          <p:nvPr/>
        </p:nvSpPr>
        <p:spPr>
          <a:xfrm>
            <a:off x="625839" y="1822036"/>
            <a:ext cx="5337638" cy="4216539"/>
          </a:xfrm>
          <a:prstGeom prst="rect">
            <a:avLst/>
          </a:prstGeom>
          <a:noFill/>
        </p:spPr>
        <p:txBody>
          <a:bodyPr wrap="square" rtlCol="0">
            <a:spAutoFit/>
          </a:bodyPr>
          <a:lstStyle/>
          <a:p>
            <a:pPr marL="285750" indent="-285750">
              <a:buFont typeface="Arial" panose="020B0604020202020204" pitchFamily="34" charset="0"/>
              <a:buChar char="•"/>
            </a:pPr>
            <a:r>
              <a:rPr lang="en-US" dirty="0"/>
              <a:t>Mr. Schorer settled with Mr. Fontaine for </a:t>
            </a:r>
            <a:r>
              <a:rPr lang="en-US" b="1" dirty="0"/>
              <a:t>$9,778 </a:t>
            </a:r>
            <a:r>
              <a:rPr lang="en-US" dirty="0"/>
              <a:t>in costs &amp; fees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Mr. Fontaine made 10 payments for $1,500 each between June 2011 to June 2012. By the end of 2012, with 2 more payments totaling $2,074, Mr. Fontaine was current.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sz="1600" i="1" dirty="0"/>
          </a:p>
        </p:txBody>
      </p:sp>
      <p:sp>
        <p:nvSpPr>
          <p:cNvPr id="7" name="Title 1">
            <a:extLst>
              <a:ext uri="{FF2B5EF4-FFF2-40B4-BE49-F238E27FC236}">
                <a16:creationId xmlns:a16="http://schemas.microsoft.com/office/drawing/2014/main" xmlns="" id="{614ECF5C-3619-E04A-96DC-45EC3C0AA57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u="sng" dirty="0"/>
              <a:t>Precedent for Unpaid Dues</a:t>
            </a:r>
          </a:p>
        </p:txBody>
      </p:sp>
      <p:sp>
        <p:nvSpPr>
          <p:cNvPr id="5" name="Footer Placeholder 4">
            <a:extLst>
              <a:ext uri="{FF2B5EF4-FFF2-40B4-BE49-F238E27FC236}">
                <a16:creationId xmlns:a16="http://schemas.microsoft.com/office/drawing/2014/main" xmlns="" id="{E267592B-E1ED-AA46-8355-6E2959BCDD23}"/>
              </a:ext>
            </a:extLst>
          </p:cNvPr>
          <p:cNvSpPr>
            <a:spLocks noGrp="1"/>
          </p:cNvSpPr>
          <p:nvPr>
            <p:ph type="ftr" sz="quarter" idx="11"/>
          </p:nvPr>
        </p:nvSpPr>
        <p:spPr/>
        <p:txBody>
          <a:bodyPr/>
          <a:lstStyle/>
          <a:p>
            <a:r>
              <a:rPr lang="en-US"/>
              <a:t>Unpaid Dues Audit Report</a:t>
            </a:r>
          </a:p>
        </p:txBody>
      </p:sp>
      <p:sp>
        <p:nvSpPr>
          <p:cNvPr id="8" name="Slide Number Placeholder 7">
            <a:extLst>
              <a:ext uri="{FF2B5EF4-FFF2-40B4-BE49-F238E27FC236}">
                <a16:creationId xmlns:a16="http://schemas.microsoft.com/office/drawing/2014/main" xmlns="" id="{E350090F-AA96-684F-BAE7-42D0E667EE3F}"/>
              </a:ext>
            </a:extLst>
          </p:cNvPr>
          <p:cNvSpPr>
            <a:spLocks noGrp="1"/>
          </p:cNvSpPr>
          <p:nvPr>
            <p:ph type="sldNum" sz="quarter" idx="12"/>
          </p:nvPr>
        </p:nvSpPr>
        <p:spPr/>
        <p:txBody>
          <a:bodyPr/>
          <a:lstStyle/>
          <a:p>
            <a:fld id="{5A474C29-E690-864E-AE3A-AB04A3ECF2DB}" type="slidenum">
              <a:rPr lang="en-US" smtClean="0"/>
              <a:t>17</a:t>
            </a:fld>
            <a:endParaRPr lang="en-US"/>
          </a:p>
        </p:txBody>
      </p:sp>
    </p:spTree>
    <p:extLst>
      <p:ext uri="{BB962C8B-B14F-4D97-AF65-F5344CB8AC3E}">
        <p14:creationId xmlns:p14="http://schemas.microsoft.com/office/powerpoint/2010/main" val="2369675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9FE0C2A-E0F1-7C4F-B808-C2E93B485439}"/>
              </a:ext>
            </a:extLst>
          </p:cNvPr>
          <p:cNvSpPr>
            <a:spLocks noGrp="1"/>
          </p:cNvSpPr>
          <p:nvPr>
            <p:ph type="ftr" sz="quarter" idx="11"/>
          </p:nvPr>
        </p:nvSpPr>
        <p:spPr/>
        <p:txBody>
          <a:bodyPr/>
          <a:lstStyle/>
          <a:p>
            <a:r>
              <a:rPr lang="en-US"/>
              <a:t>Unpaid Dues Audit Report</a:t>
            </a:r>
          </a:p>
        </p:txBody>
      </p:sp>
      <p:sp>
        <p:nvSpPr>
          <p:cNvPr id="10" name="Title 1">
            <a:extLst>
              <a:ext uri="{FF2B5EF4-FFF2-40B4-BE49-F238E27FC236}">
                <a16:creationId xmlns:a16="http://schemas.microsoft.com/office/drawing/2014/main" xmlns="" id="{9A9A60B1-A38D-7940-AD13-110FD873421C}"/>
              </a:ext>
            </a:extLst>
          </p:cNvPr>
          <p:cNvSpPr>
            <a:spLocks noGrp="1"/>
          </p:cNvSpPr>
          <p:nvPr>
            <p:ph type="title"/>
          </p:nvPr>
        </p:nvSpPr>
        <p:spPr>
          <a:xfrm>
            <a:off x="838200" y="2766218"/>
            <a:ext cx="10515600" cy="1325563"/>
          </a:xfrm>
        </p:spPr>
        <p:txBody>
          <a:bodyPr>
            <a:normAutofit/>
          </a:bodyPr>
          <a:lstStyle/>
          <a:p>
            <a:pPr algn="ctr"/>
            <a:r>
              <a:rPr lang="en-US" b="1" dirty="0"/>
              <a:t>Conclusion</a:t>
            </a:r>
          </a:p>
        </p:txBody>
      </p:sp>
      <p:sp>
        <p:nvSpPr>
          <p:cNvPr id="2" name="Slide Number Placeholder 1">
            <a:extLst>
              <a:ext uri="{FF2B5EF4-FFF2-40B4-BE49-F238E27FC236}">
                <a16:creationId xmlns:a16="http://schemas.microsoft.com/office/drawing/2014/main" xmlns="" id="{DFEA2E8D-4F3D-7A4C-B47A-23FBAAB793A6}"/>
              </a:ext>
            </a:extLst>
          </p:cNvPr>
          <p:cNvSpPr>
            <a:spLocks noGrp="1"/>
          </p:cNvSpPr>
          <p:nvPr>
            <p:ph type="sldNum" sz="quarter" idx="12"/>
          </p:nvPr>
        </p:nvSpPr>
        <p:spPr/>
        <p:txBody>
          <a:bodyPr/>
          <a:lstStyle/>
          <a:p>
            <a:fld id="{5A474C29-E690-864E-AE3A-AB04A3ECF2DB}" type="slidenum">
              <a:rPr lang="en-US" smtClean="0"/>
              <a:t>18</a:t>
            </a:fld>
            <a:endParaRPr lang="en-US"/>
          </a:p>
        </p:txBody>
      </p:sp>
    </p:spTree>
    <p:extLst>
      <p:ext uri="{BB962C8B-B14F-4D97-AF65-F5344CB8AC3E}">
        <p14:creationId xmlns:p14="http://schemas.microsoft.com/office/powerpoint/2010/main" val="3106713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C301-5B00-364C-BC48-5B953ED28CBC}"/>
              </a:ext>
            </a:extLst>
          </p:cNvPr>
          <p:cNvSpPr>
            <a:spLocks noGrp="1"/>
          </p:cNvSpPr>
          <p:nvPr>
            <p:ph type="title"/>
          </p:nvPr>
        </p:nvSpPr>
        <p:spPr>
          <a:xfrm>
            <a:off x="641164" y="500062"/>
            <a:ext cx="10515600" cy="1325563"/>
          </a:xfrm>
        </p:spPr>
        <p:txBody>
          <a:bodyPr>
            <a:normAutofit/>
          </a:bodyPr>
          <a:lstStyle/>
          <a:p>
            <a:r>
              <a:rPr lang="en-US" sz="4000" b="1" u="sng" dirty="0"/>
              <a:t>Conclusion</a:t>
            </a:r>
          </a:p>
        </p:txBody>
      </p:sp>
      <p:sp>
        <p:nvSpPr>
          <p:cNvPr id="3" name="Content Placeholder 2">
            <a:extLst>
              <a:ext uri="{FF2B5EF4-FFF2-40B4-BE49-F238E27FC236}">
                <a16:creationId xmlns:a16="http://schemas.microsoft.com/office/drawing/2014/main" xmlns="" id="{851B617D-866B-064A-A353-25C0ECEC497D}"/>
              </a:ext>
            </a:extLst>
          </p:cNvPr>
          <p:cNvSpPr>
            <a:spLocks noGrp="1"/>
          </p:cNvSpPr>
          <p:nvPr>
            <p:ph idx="1"/>
          </p:nvPr>
        </p:nvSpPr>
        <p:spPr>
          <a:xfrm>
            <a:off x="641164" y="1772205"/>
            <a:ext cx="10515600" cy="4351338"/>
          </a:xfrm>
        </p:spPr>
        <p:txBody>
          <a:bodyPr>
            <a:noAutofit/>
          </a:bodyPr>
          <a:lstStyle/>
          <a:p>
            <a:pPr lvl="1">
              <a:spcBef>
                <a:spcPts val="1700"/>
              </a:spcBef>
            </a:pPr>
            <a:r>
              <a:rPr lang="en-US" sz="2000" dirty="0"/>
              <a:t>Scott Schorer acted on behalf of the RRHOA by initiating a lien against Lot #10 (Fontaine) by the time Mr. Fontaine’s unpaid balance reached $3,365. Schorer was a member of the BOD at the time.</a:t>
            </a:r>
          </a:p>
          <a:p>
            <a:pPr lvl="1">
              <a:spcBef>
                <a:spcPts val="1700"/>
              </a:spcBef>
            </a:pPr>
            <a:r>
              <a:rPr lang="en-US" sz="2000" dirty="0"/>
              <a:t>As of 12/31/19, Schorer/Bertele unpaid balances reached </a:t>
            </a:r>
            <a:r>
              <a:rPr lang="en-US" sz="2000" b="1" dirty="0">
                <a:highlight>
                  <a:srgbClr val="FFFF00"/>
                </a:highlight>
              </a:rPr>
              <a:t>$53,300</a:t>
            </a:r>
            <a:r>
              <a:rPr lang="en-US" sz="2000" dirty="0">
                <a:highlight>
                  <a:srgbClr val="FFFF00"/>
                </a:highlight>
              </a:rPr>
              <a:t> </a:t>
            </a:r>
            <a:r>
              <a:rPr lang="en-US" sz="2000" dirty="0"/>
              <a:t>with no action taken. By 12/31/20, both Bertele and Schorer were penalized $50. Bertele was a member of the BOD at the time. </a:t>
            </a:r>
          </a:p>
          <a:p>
            <a:pPr lvl="2">
              <a:spcBef>
                <a:spcPts val="1700"/>
              </a:spcBef>
            </a:pPr>
            <a:r>
              <a:rPr lang="en-US" sz="1800" dirty="0"/>
              <a:t>Mr. Schorer’s former position as Declarant and Board Director and Mr. Bertele’s current position as Board Director appears to be a contributing factor to this discrepancy since the BOD has absolute control over who receives penalties for unpaid dues.  </a:t>
            </a:r>
            <a:endParaRPr lang="en-US" sz="2600" dirty="0"/>
          </a:p>
          <a:p>
            <a:pPr lvl="2">
              <a:spcBef>
                <a:spcPts val="1700"/>
              </a:spcBef>
            </a:pPr>
            <a:r>
              <a:rPr lang="en-US" sz="1800" dirty="0"/>
              <a:t>The structure of the current BOD has no process in place to ensure the BOD is adhering to the bylaws and guidelines as stated in the RR HOA governing documents. </a:t>
            </a:r>
          </a:p>
        </p:txBody>
      </p:sp>
      <p:sp>
        <p:nvSpPr>
          <p:cNvPr id="6" name="Footer Placeholder 5">
            <a:extLst>
              <a:ext uri="{FF2B5EF4-FFF2-40B4-BE49-F238E27FC236}">
                <a16:creationId xmlns:a16="http://schemas.microsoft.com/office/drawing/2014/main" xmlns="" id="{60A3265B-0A4F-5949-8175-3CBBDDD23F22}"/>
              </a:ext>
            </a:extLst>
          </p:cNvPr>
          <p:cNvSpPr>
            <a:spLocks noGrp="1"/>
          </p:cNvSpPr>
          <p:nvPr>
            <p:ph type="ftr" sz="quarter" idx="11"/>
          </p:nvPr>
        </p:nvSpPr>
        <p:spPr/>
        <p:txBody>
          <a:bodyPr/>
          <a:lstStyle/>
          <a:p>
            <a:r>
              <a:rPr lang="en-US"/>
              <a:t>Unpaid Dues Audit Report</a:t>
            </a:r>
          </a:p>
        </p:txBody>
      </p:sp>
      <p:sp>
        <p:nvSpPr>
          <p:cNvPr id="7" name="Slide Number Placeholder 6">
            <a:extLst>
              <a:ext uri="{FF2B5EF4-FFF2-40B4-BE49-F238E27FC236}">
                <a16:creationId xmlns:a16="http://schemas.microsoft.com/office/drawing/2014/main" xmlns="" id="{38D47327-C052-2840-BB6B-1EDEA440728A}"/>
              </a:ext>
            </a:extLst>
          </p:cNvPr>
          <p:cNvSpPr>
            <a:spLocks noGrp="1"/>
          </p:cNvSpPr>
          <p:nvPr>
            <p:ph type="sldNum" sz="quarter" idx="12"/>
          </p:nvPr>
        </p:nvSpPr>
        <p:spPr/>
        <p:txBody>
          <a:bodyPr/>
          <a:lstStyle/>
          <a:p>
            <a:fld id="{5A474C29-E690-864E-AE3A-AB04A3ECF2DB}" type="slidenum">
              <a:rPr lang="en-US" smtClean="0"/>
              <a:t>19</a:t>
            </a:fld>
            <a:endParaRPr lang="en-US"/>
          </a:p>
        </p:txBody>
      </p:sp>
    </p:spTree>
    <p:extLst>
      <p:ext uri="{BB962C8B-B14F-4D97-AF65-F5344CB8AC3E}">
        <p14:creationId xmlns:p14="http://schemas.microsoft.com/office/powerpoint/2010/main" val="366527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9FE0C2A-E0F1-7C4F-B808-C2E93B485439}"/>
              </a:ext>
            </a:extLst>
          </p:cNvPr>
          <p:cNvSpPr>
            <a:spLocks noGrp="1"/>
          </p:cNvSpPr>
          <p:nvPr>
            <p:ph type="ftr" sz="quarter" idx="11"/>
          </p:nvPr>
        </p:nvSpPr>
        <p:spPr/>
        <p:txBody>
          <a:bodyPr/>
          <a:lstStyle/>
          <a:p>
            <a:r>
              <a:rPr lang="en-US"/>
              <a:t>Unpaid Dues Audit Report</a:t>
            </a:r>
          </a:p>
        </p:txBody>
      </p:sp>
      <p:sp>
        <p:nvSpPr>
          <p:cNvPr id="9" name="TextBox 8">
            <a:extLst>
              <a:ext uri="{FF2B5EF4-FFF2-40B4-BE49-F238E27FC236}">
                <a16:creationId xmlns:a16="http://schemas.microsoft.com/office/drawing/2014/main" xmlns="" id="{72B14DF8-9A28-0D4F-8531-276EFAE679FE}"/>
              </a:ext>
            </a:extLst>
          </p:cNvPr>
          <p:cNvSpPr txBox="1"/>
          <p:nvPr/>
        </p:nvSpPr>
        <p:spPr>
          <a:xfrm>
            <a:off x="1264588" y="1443841"/>
            <a:ext cx="9800977" cy="4713213"/>
          </a:xfrm>
          <a:prstGeom prst="rect">
            <a:avLst/>
          </a:prstGeom>
          <a:noFill/>
        </p:spPr>
        <p:txBody>
          <a:bodyPr wrap="square" rtlCol="0">
            <a:spAutoFit/>
          </a:bodyPr>
          <a:lstStyle/>
          <a:p>
            <a:pPr marL="285750" indent="-285750">
              <a:lnSpc>
                <a:spcPts val="2700"/>
              </a:lnSpc>
              <a:buFont typeface="Arial" panose="020B0604020202020204" pitchFamily="34" charset="0"/>
              <a:buChar char="•"/>
            </a:pPr>
            <a:r>
              <a:rPr lang="en-US" sz="2000" dirty="0"/>
              <a:t>All Member Audit Committee (MAC) reports have been compiled using resources made available to the MAC by the RR HOA BOD and bookkeeper, Karen Burback. The MAC has attempted to be as accurate and complete as possible in the analysis of data and production of this report. However, nothing in this report should be considered final or absolute as the MAC makes no such claims. The MAC encourages users of this report to verify and confirm all data. </a:t>
            </a:r>
          </a:p>
          <a:p>
            <a:pPr marL="285750" indent="-285750">
              <a:buFont typeface="Arial" panose="020B0604020202020204" pitchFamily="34" charset="0"/>
              <a:buChar char="•"/>
            </a:pPr>
            <a:endParaRPr lang="en-US" dirty="0"/>
          </a:p>
          <a:p>
            <a:pPr marL="285750" indent="-285750">
              <a:lnSpc>
                <a:spcPts val="2700"/>
              </a:lnSpc>
              <a:buFont typeface="Arial" panose="020B0604020202020204" pitchFamily="34" charset="0"/>
              <a:buChar char="•"/>
            </a:pPr>
            <a:r>
              <a:rPr lang="en-US" sz="2000" dirty="0"/>
              <a:t>Nothing in this report is to be used or interpreted in any way as a legal or official statement by the MAC. </a:t>
            </a:r>
          </a:p>
          <a:p>
            <a:pPr marL="285750" indent="-285750">
              <a:buFont typeface="Arial" panose="020B0604020202020204" pitchFamily="34" charset="0"/>
              <a:buChar char="•"/>
            </a:pPr>
            <a:endParaRPr lang="en-US" dirty="0"/>
          </a:p>
          <a:p>
            <a:pPr marL="285750" indent="-285750">
              <a:lnSpc>
                <a:spcPts val="2700"/>
              </a:lnSpc>
              <a:buFont typeface="Arial" panose="020B0604020202020204" pitchFamily="34" charset="0"/>
              <a:buChar char="•"/>
            </a:pPr>
            <a:r>
              <a:rPr lang="en-US" sz="2000" dirty="0"/>
              <a:t>Backup data and documentation used to produce this report can be provided upon request. </a:t>
            </a:r>
          </a:p>
          <a:p>
            <a:pPr marL="285750" indent="-285750">
              <a:buFont typeface="Arial" panose="020B0604020202020204" pitchFamily="34" charset="0"/>
              <a:buChar char="•"/>
            </a:pPr>
            <a:endParaRPr lang="en-US" dirty="0"/>
          </a:p>
          <a:p>
            <a:pPr marL="285750" indent="-285750">
              <a:lnSpc>
                <a:spcPts val="2700"/>
              </a:lnSpc>
              <a:buFont typeface="Arial" panose="020B0604020202020204" pitchFamily="34" charset="0"/>
              <a:buChar char="•"/>
            </a:pPr>
            <a:r>
              <a:rPr lang="en-US" sz="2000" dirty="0"/>
              <a:t>The MAC consists of HOA member volunteers not experienced or professional auditors. </a:t>
            </a:r>
          </a:p>
        </p:txBody>
      </p:sp>
      <p:sp>
        <p:nvSpPr>
          <p:cNvPr id="10" name="Title 1">
            <a:extLst>
              <a:ext uri="{FF2B5EF4-FFF2-40B4-BE49-F238E27FC236}">
                <a16:creationId xmlns:a16="http://schemas.microsoft.com/office/drawing/2014/main" xmlns="" id="{9A9A60B1-A38D-7940-AD13-110FD873421C}"/>
              </a:ext>
            </a:extLst>
          </p:cNvPr>
          <p:cNvSpPr>
            <a:spLocks noGrp="1"/>
          </p:cNvSpPr>
          <p:nvPr>
            <p:ph type="title"/>
          </p:nvPr>
        </p:nvSpPr>
        <p:spPr>
          <a:xfrm>
            <a:off x="688575" y="365125"/>
            <a:ext cx="10515600" cy="1325563"/>
          </a:xfrm>
        </p:spPr>
        <p:txBody>
          <a:bodyPr>
            <a:normAutofit/>
          </a:bodyPr>
          <a:lstStyle/>
          <a:p>
            <a:r>
              <a:rPr lang="en-US" sz="3200" b="1" u="sng" dirty="0"/>
              <a:t>Disclaimer</a:t>
            </a:r>
          </a:p>
        </p:txBody>
      </p:sp>
      <p:sp>
        <p:nvSpPr>
          <p:cNvPr id="11" name="Slide Number Placeholder 10">
            <a:extLst>
              <a:ext uri="{FF2B5EF4-FFF2-40B4-BE49-F238E27FC236}">
                <a16:creationId xmlns:a16="http://schemas.microsoft.com/office/drawing/2014/main" xmlns="" id="{5CA007A2-DF0A-E243-9134-EB9EDDFF1B94}"/>
              </a:ext>
            </a:extLst>
          </p:cNvPr>
          <p:cNvSpPr>
            <a:spLocks noGrp="1"/>
          </p:cNvSpPr>
          <p:nvPr>
            <p:ph type="sldNum" sz="quarter" idx="12"/>
          </p:nvPr>
        </p:nvSpPr>
        <p:spPr/>
        <p:txBody>
          <a:bodyPr/>
          <a:lstStyle/>
          <a:p>
            <a:fld id="{5A474C29-E690-864E-AE3A-AB04A3ECF2DB}" type="slidenum">
              <a:rPr lang="en-US" smtClean="0"/>
              <a:t>2</a:t>
            </a:fld>
            <a:endParaRPr lang="en-US"/>
          </a:p>
        </p:txBody>
      </p:sp>
    </p:spTree>
    <p:extLst>
      <p:ext uri="{BB962C8B-B14F-4D97-AF65-F5344CB8AC3E}">
        <p14:creationId xmlns:p14="http://schemas.microsoft.com/office/powerpoint/2010/main" val="199705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9FE0C2A-E0F1-7C4F-B808-C2E93B485439}"/>
              </a:ext>
            </a:extLst>
          </p:cNvPr>
          <p:cNvSpPr>
            <a:spLocks noGrp="1"/>
          </p:cNvSpPr>
          <p:nvPr>
            <p:ph type="ftr" sz="quarter" idx="11"/>
          </p:nvPr>
        </p:nvSpPr>
        <p:spPr/>
        <p:txBody>
          <a:bodyPr/>
          <a:lstStyle/>
          <a:p>
            <a:r>
              <a:rPr lang="en-US"/>
              <a:t>Unpaid Dues Audit Report</a:t>
            </a:r>
          </a:p>
        </p:txBody>
      </p:sp>
      <p:sp>
        <p:nvSpPr>
          <p:cNvPr id="10" name="Title 1">
            <a:extLst>
              <a:ext uri="{FF2B5EF4-FFF2-40B4-BE49-F238E27FC236}">
                <a16:creationId xmlns:a16="http://schemas.microsoft.com/office/drawing/2014/main" xmlns="" id="{9A9A60B1-A38D-7940-AD13-110FD873421C}"/>
              </a:ext>
            </a:extLst>
          </p:cNvPr>
          <p:cNvSpPr>
            <a:spLocks noGrp="1"/>
          </p:cNvSpPr>
          <p:nvPr>
            <p:ph type="title"/>
          </p:nvPr>
        </p:nvSpPr>
        <p:spPr>
          <a:xfrm>
            <a:off x="838200" y="2766218"/>
            <a:ext cx="10515600" cy="1325563"/>
          </a:xfrm>
        </p:spPr>
        <p:txBody>
          <a:bodyPr>
            <a:normAutofit/>
          </a:bodyPr>
          <a:lstStyle/>
          <a:p>
            <a:pPr algn="ctr"/>
            <a:r>
              <a:rPr lang="en-US" b="1" dirty="0"/>
              <a:t>Appendix</a:t>
            </a:r>
          </a:p>
        </p:txBody>
      </p:sp>
      <p:sp>
        <p:nvSpPr>
          <p:cNvPr id="2" name="Slide Number Placeholder 1">
            <a:extLst>
              <a:ext uri="{FF2B5EF4-FFF2-40B4-BE49-F238E27FC236}">
                <a16:creationId xmlns:a16="http://schemas.microsoft.com/office/drawing/2014/main" xmlns="" id="{E19AF87F-BABC-FE49-84ED-065848BBA9FF}"/>
              </a:ext>
            </a:extLst>
          </p:cNvPr>
          <p:cNvSpPr>
            <a:spLocks noGrp="1"/>
          </p:cNvSpPr>
          <p:nvPr>
            <p:ph type="sldNum" sz="quarter" idx="12"/>
          </p:nvPr>
        </p:nvSpPr>
        <p:spPr/>
        <p:txBody>
          <a:bodyPr/>
          <a:lstStyle/>
          <a:p>
            <a:fld id="{5A474C29-E690-864E-AE3A-AB04A3ECF2DB}" type="slidenum">
              <a:rPr lang="en-US" smtClean="0"/>
              <a:t>20</a:t>
            </a:fld>
            <a:endParaRPr lang="en-US"/>
          </a:p>
        </p:txBody>
      </p:sp>
    </p:spTree>
    <p:extLst>
      <p:ext uri="{BB962C8B-B14F-4D97-AF65-F5344CB8AC3E}">
        <p14:creationId xmlns:p14="http://schemas.microsoft.com/office/powerpoint/2010/main" val="235323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12A73-5BD0-0249-AB53-A1D6FF678C85}"/>
              </a:ext>
            </a:extLst>
          </p:cNvPr>
          <p:cNvSpPr>
            <a:spLocks noGrp="1"/>
          </p:cNvSpPr>
          <p:nvPr>
            <p:ph type="title"/>
          </p:nvPr>
        </p:nvSpPr>
        <p:spPr/>
        <p:txBody>
          <a:bodyPr>
            <a:normAutofit/>
          </a:bodyPr>
          <a:lstStyle/>
          <a:p>
            <a:r>
              <a:rPr lang="en-US" sz="3600" b="1" u="sng" dirty="0"/>
              <a:t>Lone Pine: Lot #11</a:t>
            </a:r>
          </a:p>
        </p:txBody>
      </p:sp>
      <p:sp>
        <p:nvSpPr>
          <p:cNvPr id="3" name="Content Placeholder 2">
            <a:extLst>
              <a:ext uri="{FF2B5EF4-FFF2-40B4-BE49-F238E27FC236}">
                <a16:creationId xmlns:a16="http://schemas.microsoft.com/office/drawing/2014/main" xmlns="" id="{BEDCFCFF-2F3F-0D4D-B866-4651D8C1AC68}"/>
              </a:ext>
            </a:extLst>
          </p:cNvPr>
          <p:cNvSpPr>
            <a:spLocks noGrp="1"/>
          </p:cNvSpPr>
          <p:nvPr>
            <p:ph idx="1"/>
          </p:nvPr>
        </p:nvSpPr>
        <p:spPr>
          <a:xfrm>
            <a:off x="1078230" y="1690688"/>
            <a:ext cx="10515600" cy="4665662"/>
          </a:xfrm>
        </p:spPr>
        <p:txBody>
          <a:bodyPr>
            <a:normAutofit/>
          </a:bodyPr>
          <a:lstStyle/>
          <a:p>
            <a:r>
              <a:rPr lang="en-US" sz="2400" dirty="0"/>
              <a:t>Lone Pine purchased lot #11 from Kaisers on 6/7/06 and sold it to Keller on 5/29/15. </a:t>
            </a:r>
          </a:p>
          <a:p>
            <a:r>
              <a:rPr lang="en-US" sz="2400" dirty="0"/>
              <a:t>Lone Pine paid lot #11 dues in full with the exception of November 2010.</a:t>
            </a:r>
          </a:p>
          <a:p>
            <a:r>
              <a:rPr lang="en-US" sz="2400" dirty="0"/>
              <a:t>These payments were previously incorrectly believed to have been for lot #2. </a:t>
            </a:r>
          </a:p>
          <a:p>
            <a:r>
              <a:rPr lang="en-US" sz="2400" dirty="0"/>
              <a:t>The allocation information is from Karen Burback.  </a:t>
            </a:r>
          </a:p>
        </p:txBody>
      </p:sp>
      <p:pic>
        <p:nvPicPr>
          <p:cNvPr id="5" name="Picture 4">
            <a:extLst>
              <a:ext uri="{FF2B5EF4-FFF2-40B4-BE49-F238E27FC236}">
                <a16:creationId xmlns:a16="http://schemas.microsoft.com/office/drawing/2014/main" xmlns="" id="{66389F40-2D2B-F548-A109-E483DECC779A}"/>
              </a:ext>
            </a:extLst>
          </p:cNvPr>
          <p:cNvPicPr>
            <a:picLocks noChangeAspect="1"/>
          </p:cNvPicPr>
          <p:nvPr/>
        </p:nvPicPr>
        <p:blipFill>
          <a:blip r:embed="rId2"/>
          <a:stretch>
            <a:fillRect/>
          </a:stretch>
        </p:blipFill>
        <p:spPr>
          <a:xfrm>
            <a:off x="1078230" y="4023519"/>
            <a:ext cx="10187399" cy="2125826"/>
          </a:xfrm>
          <a:prstGeom prst="rect">
            <a:avLst/>
          </a:prstGeom>
          <a:ln>
            <a:solidFill>
              <a:schemeClr val="tx1"/>
            </a:solidFill>
          </a:ln>
        </p:spPr>
      </p:pic>
      <p:sp>
        <p:nvSpPr>
          <p:cNvPr id="6" name="Footer Placeholder 5">
            <a:extLst>
              <a:ext uri="{FF2B5EF4-FFF2-40B4-BE49-F238E27FC236}">
                <a16:creationId xmlns:a16="http://schemas.microsoft.com/office/drawing/2014/main" xmlns="" id="{70600C48-D142-9747-BE82-7CD2853640A7}"/>
              </a:ext>
            </a:extLst>
          </p:cNvPr>
          <p:cNvSpPr>
            <a:spLocks noGrp="1"/>
          </p:cNvSpPr>
          <p:nvPr>
            <p:ph type="ftr" sz="quarter" idx="11"/>
          </p:nvPr>
        </p:nvSpPr>
        <p:spPr/>
        <p:txBody>
          <a:bodyPr/>
          <a:lstStyle/>
          <a:p>
            <a:r>
              <a:rPr lang="en-US"/>
              <a:t>Unpaid Dues Audit Report</a:t>
            </a:r>
          </a:p>
        </p:txBody>
      </p:sp>
      <p:sp>
        <p:nvSpPr>
          <p:cNvPr id="7" name="Slide Number Placeholder 6">
            <a:extLst>
              <a:ext uri="{FF2B5EF4-FFF2-40B4-BE49-F238E27FC236}">
                <a16:creationId xmlns:a16="http://schemas.microsoft.com/office/drawing/2014/main" xmlns="" id="{9C43C9A8-86BB-7346-BA18-B538E5AF5F0C}"/>
              </a:ext>
            </a:extLst>
          </p:cNvPr>
          <p:cNvSpPr>
            <a:spLocks noGrp="1"/>
          </p:cNvSpPr>
          <p:nvPr>
            <p:ph type="sldNum" sz="quarter" idx="12"/>
          </p:nvPr>
        </p:nvSpPr>
        <p:spPr/>
        <p:txBody>
          <a:bodyPr/>
          <a:lstStyle/>
          <a:p>
            <a:fld id="{5A474C29-E690-864E-AE3A-AB04A3ECF2DB}" type="slidenum">
              <a:rPr lang="en-US" smtClean="0"/>
              <a:t>21</a:t>
            </a:fld>
            <a:endParaRPr lang="en-US"/>
          </a:p>
        </p:txBody>
      </p:sp>
    </p:spTree>
    <p:extLst>
      <p:ext uri="{BB962C8B-B14F-4D97-AF65-F5344CB8AC3E}">
        <p14:creationId xmlns:p14="http://schemas.microsoft.com/office/powerpoint/2010/main" val="379308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12A73-5BD0-0249-AB53-A1D6FF678C85}"/>
              </a:ext>
            </a:extLst>
          </p:cNvPr>
          <p:cNvSpPr>
            <a:spLocks noGrp="1"/>
          </p:cNvSpPr>
          <p:nvPr>
            <p:ph type="title"/>
          </p:nvPr>
        </p:nvSpPr>
        <p:spPr>
          <a:xfrm>
            <a:off x="459827" y="371528"/>
            <a:ext cx="10515600" cy="1325563"/>
          </a:xfrm>
        </p:spPr>
        <p:txBody>
          <a:bodyPr>
            <a:normAutofit/>
          </a:bodyPr>
          <a:lstStyle/>
          <a:p>
            <a:r>
              <a:rPr lang="en-US" sz="3200" b="1" u="sng" dirty="0"/>
              <a:t>Lone Pine/Bertele: Lots 1, 2, &amp; 3</a:t>
            </a:r>
            <a:endParaRPr lang="en-US" sz="3200" b="1" u="sng" baseline="30000" dirty="0"/>
          </a:p>
        </p:txBody>
      </p:sp>
      <p:sp>
        <p:nvSpPr>
          <p:cNvPr id="3" name="Content Placeholder 2">
            <a:extLst>
              <a:ext uri="{FF2B5EF4-FFF2-40B4-BE49-F238E27FC236}">
                <a16:creationId xmlns:a16="http://schemas.microsoft.com/office/drawing/2014/main" xmlns="" id="{BEDCFCFF-2F3F-0D4D-B866-4651D8C1AC68}"/>
              </a:ext>
            </a:extLst>
          </p:cNvPr>
          <p:cNvSpPr>
            <a:spLocks noGrp="1"/>
          </p:cNvSpPr>
          <p:nvPr>
            <p:ph idx="1"/>
          </p:nvPr>
        </p:nvSpPr>
        <p:spPr>
          <a:xfrm>
            <a:off x="711584" y="1527428"/>
            <a:ext cx="4381982" cy="4351338"/>
          </a:xfrm>
        </p:spPr>
        <p:txBody>
          <a:bodyPr lIns="0">
            <a:normAutofit/>
          </a:bodyPr>
          <a:lstStyle/>
          <a:p>
            <a:pPr marL="0" indent="0">
              <a:buNone/>
            </a:pPr>
            <a:r>
              <a:rPr lang="en-US" sz="1800" dirty="0"/>
              <a:t>As early as </a:t>
            </a:r>
            <a:r>
              <a:rPr lang="en-US" sz="1800" b="1" dirty="0">
                <a:solidFill>
                  <a:srgbClr val="0070C0"/>
                </a:solidFill>
              </a:rPr>
              <a:t>February 7, 2013</a:t>
            </a:r>
            <a:r>
              <a:rPr lang="en-US" sz="1800" dirty="0"/>
              <a:t>:</a:t>
            </a:r>
          </a:p>
          <a:p>
            <a:r>
              <a:rPr lang="en-US" sz="1800" dirty="0"/>
              <a:t>Schorer declared lots 1, 2, and 3 as “Sold”</a:t>
            </a:r>
          </a:p>
          <a:p>
            <a:r>
              <a:rPr lang="en-US" sz="1800" dirty="0"/>
              <a:t>”Lone Pine/Schorer Intention” was to “Maintain ownership of #9 Roosevelt Ridge and #2, #3 Bull Moose Run” (lots 1, 2, and 3)</a:t>
            </a:r>
          </a:p>
          <a:p>
            <a:r>
              <a:rPr lang="en-US" sz="1800" dirty="0"/>
              <a:t>However, Schorer </a:t>
            </a:r>
            <a:r>
              <a:rPr lang="en-US" sz="1800" u="sng" dirty="0"/>
              <a:t>has only paid dues on lot 2</a:t>
            </a:r>
            <a:r>
              <a:rPr lang="en-US" sz="1800" dirty="0"/>
              <a:t>. The 1st payment was made in March 2017. </a:t>
            </a:r>
          </a:p>
          <a:p>
            <a:r>
              <a:rPr lang="en-US" sz="1800" dirty="0"/>
              <a:t>This payment covered January 2016 to March 2017. </a:t>
            </a:r>
          </a:p>
        </p:txBody>
      </p:sp>
      <p:pic>
        <p:nvPicPr>
          <p:cNvPr id="6" name="Picture 5">
            <a:extLst>
              <a:ext uri="{FF2B5EF4-FFF2-40B4-BE49-F238E27FC236}">
                <a16:creationId xmlns:a16="http://schemas.microsoft.com/office/drawing/2014/main" xmlns="" id="{4FB98FF4-5A6A-E44C-8BA4-29B4A44BE880}"/>
              </a:ext>
            </a:extLst>
          </p:cNvPr>
          <p:cNvPicPr>
            <a:picLocks noChangeAspect="1"/>
          </p:cNvPicPr>
          <p:nvPr/>
        </p:nvPicPr>
        <p:blipFill rotWithShape="1">
          <a:blip r:embed="rId2"/>
          <a:srcRect b="12631"/>
          <a:stretch/>
        </p:blipFill>
        <p:spPr>
          <a:xfrm>
            <a:off x="5552598" y="1527428"/>
            <a:ext cx="6179575" cy="4077748"/>
          </a:xfrm>
          <a:prstGeom prst="rect">
            <a:avLst/>
          </a:prstGeom>
          <a:ln>
            <a:solidFill>
              <a:schemeClr val="tx1"/>
            </a:solidFill>
          </a:ln>
        </p:spPr>
      </p:pic>
      <p:sp>
        <p:nvSpPr>
          <p:cNvPr id="5" name="TextBox 4">
            <a:extLst>
              <a:ext uri="{FF2B5EF4-FFF2-40B4-BE49-F238E27FC236}">
                <a16:creationId xmlns:a16="http://schemas.microsoft.com/office/drawing/2014/main" xmlns="" id="{EFA6A021-CAF2-5843-AE04-F386AE737379}"/>
              </a:ext>
            </a:extLst>
          </p:cNvPr>
          <p:cNvSpPr txBox="1"/>
          <p:nvPr/>
        </p:nvSpPr>
        <p:spPr>
          <a:xfrm>
            <a:off x="589935" y="6311900"/>
            <a:ext cx="7624917" cy="307777"/>
          </a:xfrm>
          <a:prstGeom prst="rect">
            <a:avLst/>
          </a:prstGeom>
          <a:noFill/>
        </p:spPr>
        <p:txBody>
          <a:bodyPr wrap="square" rtlCol="0">
            <a:spAutoFit/>
          </a:bodyPr>
          <a:lstStyle/>
          <a:p>
            <a:r>
              <a:rPr lang="en-US" sz="1400" i="1" dirty="0"/>
              <a:t>SOURCE: RR HOA Members Meeting Presentation 2/7/2013</a:t>
            </a:r>
          </a:p>
        </p:txBody>
      </p:sp>
      <p:sp>
        <p:nvSpPr>
          <p:cNvPr id="8" name="Footer Placeholder 7">
            <a:extLst>
              <a:ext uri="{FF2B5EF4-FFF2-40B4-BE49-F238E27FC236}">
                <a16:creationId xmlns:a16="http://schemas.microsoft.com/office/drawing/2014/main" xmlns="" id="{1603B570-2525-A741-99FF-55363AEA2DA9}"/>
              </a:ext>
            </a:extLst>
          </p:cNvPr>
          <p:cNvSpPr>
            <a:spLocks noGrp="1"/>
          </p:cNvSpPr>
          <p:nvPr>
            <p:ph type="ftr" sz="quarter" idx="11"/>
          </p:nvPr>
        </p:nvSpPr>
        <p:spPr/>
        <p:txBody>
          <a:bodyPr/>
          <a:lstStyle/>
          <a:p>
            <a:r>
              <a:rPr lang="en-US"/>
              <a:t>Unpaid Dues Audit Report</a:t>
            </a:r>
          </a:p>
        </p:txBody>
      </p:sp>
      <p:sp>
        <p:nvSpPr>
          <p:cNvPr id="9" name="Slide Number Placeholder 8">
            <a:extLst>
              <a:ext uri="{FF2B5EF4-FFF2-40B4-BE49-F238E27FC236}">
                <a16:creationId xmlns:a16="http://schemas.microsoft.com/office/drawing/2014/main" xmlns="" id="{25460AE7-9C8A-1845-9A6F-BF35D90374A2}"/>
              </a:ext>
            </a:extLst>
          </p:cNvPr>
          <p:cNvSpPr>
            <a:spLocks noGrp="1"/>
          </p:cNvSpPr>
          <p:nvPr>
            <p:ph type="sldNum" sz="quarter" idx="12"/>
          </p:nvPr>
        </p:nvSpPr>
        <p:spPr/>
        <p:txBody>
          <a:bodyPr/>
          <a:lstStyle/>
          <a:p>
            <a:fld id="{5A474C29-E690-864E-AE3A-AB04A3ECF2DB}" type="slidenum">
              <a:rPr lang="en-US" smtClean="0"/>
              <a:t>22</a:t>
            </a:fld>
            <a:endParaRPr lang="en-US"/>
          </a:p>
        </p:txBody>
      </p:sp>
    </p:spTree>
    <p:extLst>
      <p:ext uri="{BB962C8B-B14F-4D97-AF65-F5344CB8AC3E}">
        <p14:creationId xmlns:p14="http://schemas.microsoft.com/office/powerpoint/2010/main" val="250935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C301-5B00-364C-BC48-5B953ED28CBC}"/>
              </a:ext>
            </a:extLst>
          </p:cNvPr>
          <p:cNvSpPr>
            <a:spLocks noGrp="1"/>
          </p:cNvSpPr>
          <p:nvPr>
            <p:ph type="title"/>
          </p:nvPr>
        </p:nvSpPr>
        <p:spPr>
          <a:xfrm>
            <a:off x="609600" y="515388"/>
            <a:ext cx="10515600" cy="1325563"/>
          </a:xfrm>
        </p:spPr>
        <p:txBody>
          <a:bodyPr>
            <a:normAutofit/>
          </a:bodyPr>
          <a:lstStyle/>
          <a:p>
            <a:r>
              <a:rPr lang="en-US" sz="3200" b="1" u="sng" dirty="0"/>
              <a:t>Data, Records, and Sources</a:t>
            </a:r>
          </a:p>
        </p:txBody>
      </p:sp>
      <p:sp>
        <p:nvSpPr>
          <p:cNvPr id="5" name="Rectangle 2">
            <a:extLst>
              <a:ext uri="{FF2B5EF4-FFF2-40B4-BE49-F238E27FC236}">
                <a16:creationId xmlns:a16="http://schemas.microsoft.com/office/drawing/2014/main" xmlns="" id="{CD3A5F2E-FF79-5248-A674-FD5E622D6D7F}"/>
              </a:ext>
            </a:extLst>
          </p:cNvPr>
          <p:cNvSpPr>
            <a:spLocks noGrp="1" noChangeArrowheads="1"/>
          </p:cNvSpPr>
          <p:nvPr>
            <p:ph idx="1"/>
          </p:nvPr>
        </p:nvSpPr>
        <p:spPr bwMode="auto">
          <a:xfrm>
            <a:off x="1066800" y="1840951"/>
            <a:ext cx="10058400" cy="282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hangingPunct="1">
              <a:spcBef>
                <a:spcPts val="1000"/>
              </a:spcBef>
              <a:buClrTx/>
              <a:buSzTx/>
              <a:tabLst/>
            </a:pPr>
            <a:r>
              <a:rPr lang="en-US" altLang="en-US" sz="2400" dirty="0">
                <a:latin typeface="+mn-lt"/>
              </a:rPr>
              <a:t>QuickBooks deposit data from Karen Burback</a:t>
            </a:r>
          </a:p>
          <a:p>
            <a:pPr lvl="1" eaLnBrk="1" hangingPunct="1">
              <a:spcBef>
                <a:spcPts val="400"/>
              </a:spcBef>
              <a:buFont typeface="STIXGeneral-Regular" pitchFamily="2" charset="2"/>
              <a:buChar char="⎯"/>
            </a:pPr>
            <a:r>
              <a:rPr lang="en-US" altLang="en-US" sz="2000" dirty="0">
                <a:latin typeface="+mn-lt"/>
              </a:rPr>
              <a:t>Data begins 9/1/2006</a:t>
            </a:r>
          </a:p>
          <a:p>
            <a:pPr eaLnBrk="1" hangingPunct="1">
              <a:lnSpc>
                <a:spcPct val="120000"/>
              </a:lnSpc>
              <a:spcBef>
                <a:spcPts val="1000"/>
              </a:spcBef>
            </a:pPr>
            <a:r>
              <a:rPr lang="en-US" altLang="en-US" sz="2400" dirty="0">
                <a:latin typeface="+mn-lt"/>
              </a:rPr>
              <a:t>Lot numbers, owners, purchase and sale dates</a:t>
            </a:r>
          </a:p>
          <a:p>
            <a:pPr lvl="1" eaLnBrk="1" hangingPunct="1">
              <a:spcBef>
                <a:spcPts val="400"/>
              </a:spcBef>
              <a:buFont typeface="STIXGeneral-Regular" pitchFamily="2" charset="2"/>
              <a:buChar char="⎯"/>
            </a:pPr>
            <a:r>
              <a:rPr lang="en-US" altLang="en-US" sz="2000" dirty="0">
                <a:latin typeface="+mn-lt"/>
              </a:rPr>
              <a:t>Gilpin County Assessor Data Site, RR HOA Member Meeting Presentations</a:t>
            </a:r>
          </a:p>
          <a:p>
            <a:pPr eaLnBrk="1" hangingPunct="1">
              <a:lnSpc>
                <a:spcPct val="120000"/>
              </a:lnSpc>
              <a:spcBef>
                <a:spcPts val="1000"/>
              </a:spcBef>
            </a:pPr>
            <a:r>
              <a:rPr lang="en-US" altLang="en-US" sz="2400" dirty="0">
                <a:latin typeface="+mn-lt"/>
              </a:rPr>
              <a:t>Amount of monthly HOA dues owed from 2006-2019</a:t>
            </a:r>
          </a:p>
          <a:p>
            <a:pPr lvl="1" eaLnBrk="1" hangingPunct="1">
              <a:spcBef>
                <a:spcPts val="400"/>
              </a:spcBef>
              <a:buFont typeface="STIXGeneral-Regular" pitchFamily="2" charset="2"/>
              <a:buChar char="⎯"/>
            </a:pPr>
            <a:r>
              <a:rPr lang="en-US" altLang="en-US" sz="2000" dirty="0">
                <a:latin typeface="+mn-lt"/>
              </a:rPr>
              <a:t>Deposit data, Karen Burback, Gilpin County Assessor Data Site, RR HOA Member Meeting Presentations</a:t>
            </a:r>
          </a:p>
        </p:txBody>
      </p:sp>
      <p:sp>
        <p:nvSpPr>
          <p:cNvPr id="4" name="Footer Placeholder 3">
            <a:extLst>
              <a:ext uri="{FF2B5EF4-FFF2-40B4-BE49-F238E27FC236}">
                <a16:creationId xmlns:a16="http://schemas.microsoft.com/office/drawing/2014/main" xmlns="" id="{F9FE0C2A-E0F1-7C4F-B808-C2E93B485439}"/>
              </a:ext>
            </a:extLst>
          </p:cNvPr>
          <p:cNvSpPr>
            <a:spLocks noGrp="1"/>
          </p:cNvSpPr>
          <p:nvPr>
            <p:ph type="ftr" sz="quarter" idx="11"/>
          </p:nvPr>
        </p:nvSpPr>
        <p:spPr/>
        <p:txBody>
          <a:bodyPr/>
          <a:lstStyle/>
          <a:p>
            <a:r>
              <a:rPr lang="en-US"/>
              <a:t>Unpaid Dues Audit Report</a:t>
            </a:r>
          </a:p>
        </p:txBody>
      </p:sp>
      <p:sp>
        <p:nvSpPr>
          <p:cNvPr id="3" name="Slide Number Placeholder 2">
            <a:extLst>
              <a:ext uri="{FF2B5EF4-FFF2-40B4-BE49-F238E27FC236}">
                <a16:creationId xmlns:a16="http://schemas.microsoft.com/office/drawing/2014/main" xmlns="" id="{FEE5F1E8-147D-E141-9D63-E838EB543753}"/>
              </a:ext>
            </a:extLst>
          </p:cNvPr>
          <p:cNvSpPr>
            <a:spLocks noGrp="1"/>
          </p:cNvSpPr>
          <p:nvPr>
            <p:ph type="sldNum" sz="quarter" idx="12"/>
          </p:nvPr>
        </p:nvSpPr>
        <p:spPr/>
        <p:txBody>
          <a:bodyPr/>
          <a:lstStyle/>
          <a:p>
            <a:fld id="{5A474C29-E690-864E-AE3A-AB04A3ECF2DB}" type="slidenum">
              <a:rPr lang="en-US" smtClean="0"/>
              <a:t>3</a:t>
            </a:fld>
            <a:endParaRPr lang="en-US"/>
          </a:p>
        </p:txBody>
      </p:sp>
    </p:spTree>
    <p:extLst>
      <p:ext uri="{BB962C8B-B14F-4D97-AF65-F5344CB8AC3E}">
        <p14:creationId xmlns:p14="http://schemas.microsoft.com/office/powerpoint/2010/main" val="74802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C301-5B00-364C-BC48-5B953ED28CBC}"/>
              </a:ext>
            </a:extLst>
          </p:cNvPr>
          <p:cNvSpPr>
            <a:spLocks noGrp="1"/>
          </p:cNvSpPr>
          <p:nvPr>
            <p:ph type="title"/>
          </p:nvPr>
        </p:nvSpPr>
        <p:spPr>
          <a:xfrm>
            <a:off x="609600" y="515388"/>
            <a:ext cx="10515600" cy="1325563"/>
          </a:xfrm>
        </p:spPr>
        <p:txBody>
          <a:bodyPr>
            <a:normAutofit/>
          </a:bodyPr>
          <a:lstStyle/>
          <a:p>
            <a:r>
              <a:rPr lang="en-US" sz="3600" b="1" u="sng" dirty="0"/>
              <a:t>Process</a:t>
            </a:r>
            <a:endParaRPr lang="en-US" sz="4000" b="1" u="sng" dirty="0"/>
          </a:p>
        </p:txBody>
      </p:sp>
      <p:sp>
        <p:nvSpPr>
          <p:cNvPr id="5" name="Rectangle 2">
            <a:extLst>
              <a:ext uri="{FF2B5EF4-FFF2-40B4-BE49-F238E27FC236}">
                <a16:creationId xmlns:a16="http://schemas.microsoft.com/office/drawing/2014/main" xmlns="" id="{CD3A5F2E-FF79-5248-A674-FD5E622D6D7F}"/>
              </a:ext>
            </a:extLst>
          </p:cNvPr>
          <p:cNvSpPr>
            <a:spLocks noGrp="1" noChangeArrowheads="1"/>
          </p:cNvSpPr>
          <p:nvPr>
            <p:ph idx="1"/>
          </p:nvPr>
        </p:nvSpPr>
        <p:spPr bwMode="auto">
          <a:xfrm>
            <a:off x="1066800" y="1725337"/>
            <a:ext cx="10058400" cy="406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0000"/>
              </a:lnSpc>
              <a:spcBef>
                <a:spcPts val="1000"/>
              </a:spcBef>
            </a:pPr>
            <a:r>
              <a:rPr lang="en-US" altLang="en-US" sz="2000" dirty="0">
                <a:latin typeface="+mn-lt"/>
              </a:rPr>
              <a:t>Calculate the total amount of HOA dues owed by each member based on the time period each lot was owned between 9/1/06 and 12/31/19.</a:t>
            </a:r>
          </a:p>
          <a:p>
            <a:pPr eaLnBrk="1" hangingPunct="1">
              <a:lnSpc>
                <a:spcPct val="100000"/>
              </a:lnSpc>
              <a:spcBef>
                <a:spcPts val="1000"/>
              </a:spcBef>
            </a:pPr>
            <a:r>
              <a:rPr lang="en-US" altLang="en-US" sz="2000" dirty="0">
                <a:latin typeface="+mn-lt"/>
              </a:rPr>
              <a:t>Compare total amount of HOA dues owed by each member to the total amount paid by each member between 9/1/06 and 12/31/19.</a:t>
            </a:r>
          </a:p>
          <a:p>
            <a:pPr eaLnBrk="1" hangingPunct="1">
              <a:lnSpc>
                <a:spcPct val="100000"/>
              </a:lnSpc>
              <a:spcBef>
                <a:spcPts val="1000"/>
              </a:spcBef>
            </a:pPr>
            <a:r>
              <a:rPr lang="en-US" altLang="en-US" sz="2000" dirty="0">
                <a:latin typeface="+mn-lt"/>
              </a:rPr>
              <a:t>Determine an acceptable variance between the amount owed and amount paid to allow for discounts, credit card fees, and other related variables. Flag variances exceeding the acceptable threshold.</a:t>
            </a:r>
          </a:p>
          <a:p>
            <a:pPr lvl="1" eaLnBrk="1" hangingPunct="1">
              <a:lnSpc>
                <a:spcPct val="100000"/>
              </a:lnSpc>
              <a:spcBef>
                <a:spcPts val="700"/>
              </a:spcBef>
              <a:buFont typeface="System Font Regular"/>
              <a:buChar char="⁃"/>
            </a:pPr>
            <a:r>
              <a:rPr lang="en-US" altLang="en-US" sz="1800" dirty="0">
                <a:latin typeface="+mn-lt"/>
              </a:rPr>
              <a:t>Flagged top 10% variances, indicating </a:t>
            </a:r>
            <a:r>
              <a:rPr lang="en-US" altLang="en-US" sz="1800" u="sng" dirty="0">
                <a:latin typeface="+mn-lt"/>
              </a:rPr>
              <a:t>unpaid dues</a:t>
            </a:r>
            <a:r>
              <a:rPr lang="en-US" altLang="en-US" sz="1800" dirty="0">
                <a:latin typeface="+mn-lt"/>
              </a:rPr>
              <a:t>.</a:t>
            </a:r>
          </a:p>
          <a:p>
            <a:pPr lvl="1" eaLnBrk="1" hangingPunct="1">
              <a:lnSpc>
                <a:spcPct val="100000"/>
              </a:lnSpc>
              <a:spcBef>
                <a:spcPts val="700"/>
              </a:spcBef>
              <a:buFont typeface="System Font Regular"/>
              <a:buChar char="⁃"/>
            </a:pPr>
            <a:r>
              <a:rPr lang="en-US" altLang="en-US" sz="1800" dirty="0">
                <a:latin typeface="+mn-lt"/>
              </a:rPr>
              <a:t>Flagged bottom 5% variances, indicating overpayment of dues or potential error.</a:t>
            </a:r>
          </a:p>
          <a:p>
            <a:pPr eaLnBrk="1" hangingPunct="1">
              <a:lnSpc>
                <a:spcPct val="120000"/>
              </a:lnSpc>
              <a:spcBef>
                <a:spcPts val="1000"/>
              </a:spcBef>
            </a:pPr>
            <a:r>
              <a:rPr lang="en-US" altLang="en-US" sz="2000" dirty="0">
                <a:latin typeface="+mn-lt"/>
              </a:rPr>
              <a:t>For each flag, determine and note reason for variance. </a:t>
            </a:r>
          </a:p>
        </p:txBody>
      </p:sp>
      <p:sp>
        <p:nvSpPr>
          <p:cNvPr id="4" name="Footer Placeholder 3">
            <a:extLst>
              <a:ext uri="{FF2B5EF4-FFF2-40B4-BE49-F238E27FC236}">
                <a16:creationId xmlns:a16="http://schemas.microsoft.com/office/drawing/2014/main" xmlns="" id="{A3C91267-D111-3E4A-8FA8-F5A60916D899}"/>
              </a:ext>
            </a:extLst>
          </p:cNvPr>
          <p:cNvSpPr>
            <a:spLocks noGrp="1"/>
          </p:cNvSpPr>
          <p:nvPr>
            <p:ph type="ftr" sz="quarter" idx="11"/>
          </p:nvPr>
        </p:nvSpPr>
        <p:spPr/>
        <p:txBody>
          <a:bodyPr/>
          <a:lstStyle/>
          <a:p>
            <a:r>
              <a:rPr lang="en-US"/>
              <a:t>Unpaid Dues Audit Report</a:t>
            </a:r>
          </a:p>
        </p:txBody>
      </p:sp>
      <p:sp>
        <p:nvSpPr>
          <p:cNvPr id="6" name="Slide Number Placeholder 5">
            <a:extLst>
              <a:ext uri="{FF2B5EF4-FFF2-40B4-BE49-F238E27FC236}">
                <a16:creationId xmlns:a16="http://schemas.microsoft.com/office/drawing/2014/main" xmlns="" id="{AA73ED0D-5B55-5D4E-803C-37A118076471}"/>
              </a:ext>
            </a:extLst>
          </p:cNvPr>
          <p:cNvSpPr>
            <a:spLocks noGrp="1"/>
          </p:cNvSpPr>
          <p:nvPr>
            <p:ph type="sldNum" sz="quarter" idx="12"/>
          </p:nvPr>
        </p:nvSpPr>
        <p:spPr/>
        <p:txBody>
          <a:bodyPr/>
          <a:lstStyle/>
          <a:p>
            <a:fld id="{5A474C29-E690-864E-AE3A-AB04A3ECF2DB}" type="slidenum">
              <a:rPr lang="en-US" smtClean="0"/>
              <a:t>4</a:t>
            </a:fld>
            <a:endParaRPr lang="en-US"/>
          </a:p>
        </p:txBody>
      </p:sp>
    </p:spTree>
    <p:extLst>
      <p:ext uri="{BB962C8B-B14F-4D97-AF65-F5344CB8AC3E}">
        <p14:creationId xmlns:p14="http://schemas.microsoft.com/office/powerpoint/2010/main" val="3112161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12A73-5BD0-0249-AB53-A1D6FF678C85}"/>
              </a:ext>
            </a:extLst>
          </p:cNvPr>
          <p:cNvSpPr>
            <a:spLocks noGrp="1"/>
          </p:cNvSpPr>
          <p:nvPr>
            <p:ph type="title"/>
          </p:nvPr>
        </p:nvSpPr>
        <p:spPr>
          <a:xfrm>
            <a:off x="609600" y="525145"/>
            <a:ext cx="10515600" cy="1325563"/>
          </a:xfrm>
        </p:spPr>
        <p:txBody>
          <a:bodyPr>
            <a:normAutofit/>
          </a:bodyPr>
          <a:lstStyle/>
          <a:p>
            <a:r>
              <a:rPr lang="en-US" sz="2800" b="1" u="sng" dirty="0"/>
              <a:t>Notes Re: Scott Schorer/Lone Pine, Ted Bertele, and Lots 1, 2, &amp; 3</a:t>
            </a:r>
          </a:p>
        </p:txBody>
      </p:sp>
      <p:sp>
        <p:nvSpPr>
          <p:cNvPr id="8" name="Content Placeholder 7">
            <a:extLst>
              <a:ext uri="{FF2B5EF4-FFF2-40B4-BE49-F238E27FC236}">
                <a16:creationId xmlns:a16="http://schemas.microsoft.com/office/drawing/2014/main" xmlns="" id="{1E836AA0-BC48-0B4D-82FD-6DC12540A4B3}"/>
              </a:ext>
            </a:extLst>
          </p:cNvPr>
          <p:cNvSpPr>
            <a:spLocks noGrp="1"/>
          </p:cNvSpPr>
          <p:nvPr>
            <p:ph idx="1"/>
          </p:nvPr>
        </p:nvSpPr>
        <p:spPr>
          <a:xfrm>
            <a:off x="838200" y="1850708"/>
            <a:ext cx="10515600" cy="3966955"/>
          </a:xfrm>
        </p:spPr>
        <p:txBody>
          <a:bodyPr>
            <a:normAutofit/>
          </a:bodyPr>
          <a:lstStyle/>
          <a:p>
            <a:pPr>
              <a:lnSpc>
                <a:spcPts val="1940"/>
              </a:lnSpc>
              <a:spcAft>
                <a:spcPts val="500"/>
              </a:spcAft>
            </a:pPr>
            <a:r>
              <a:rPr lang="en-US" sz="2000" dirty="0"/>
              <a:t>Scott Schorer’s intention early in the development of Roosevelt Ridge was to maintain ownership of Lots 1, 2, and 3</a:t>
            </a:r>
            <a:r>
              <a:rPr lang="en-US" sz="2000" baseline="30000" dirty="0"/>
              <a:t>*</a:t>
            </a:r>
            <a:r>
              <a:rPr lang="en-US" sz="2000" dirty="0"/>
              <a:t>. However, at some point in time, Schorer’s plans changed to include Ted Bertele. </a:t>
            </a:r>
          </a:p>
          <a:p>
            <a:pPr>
              <a:lnSpc>
                <a:spcPts val="1940"/>
              </a:lnSpc>
              <a:spcAft>
                <a:spcPts val="500"/>
              </a:spcAft>
            </a:pPr>
            <a:r>
              <a:rPr lang="en-US" sz="2000" dirty="0"/>
              <a:t>Schorer and Bertele have a personal and familial relationship. As such, the operational details of all matters related to lots 1, 2 and 3 are personal and private to Schorer and Bertele and shall appropriately remain as such.</a:t>
            </a:r>
            <a:endParaRPr lang="en-US" sz="800" dirty="0"/>
          </a:p>
          <a:p>
            <a:pPr>
              <a:lnSpc>
                <a:spcPts val="1940"/>
              </a:lnSpc>
              <a:spcAft>
                <a:spcPts val="500"/>
              </a:spcAft>
            </a:pPr>
            <a:r>
              <a:rPr lang="en-US" sz="2000" dirty="0"/>
              <a:t>To avoid any erroneous assumptions or errors, the MAC has combined lots 1, 2, and 3 and owners Bertele and Schorer for the purposes of this report unless otherwise noted. </a:t>
            </a:r>
            <a:r>
              <a:rPr lang="en-US" sz="2000" u="sng" dirty="0"/>
              <a:t>It is the right and responsibility of Mr. Schorer and Mr. Bertele to determine allocations based on the details of their private agreements</a:t>
            </a:r>
            <a:r>
              <a:rPr lang="en-US" sz="2000" dirty="0"/>
              <a:t>. </a:t>
            </a:r>
            <a:endParaRPr lang="en-US" sz="800" dirty="0"/>
          </a:p>
          <a:p>
            <a:pPr>
              <a:lnSpc>
                <a:spcPts val="1940"/>
              </a:lnSpc>
              <a:spcAft>
                <a:spcPts val="500"/>
              </a:spcAft>
            </a:pPr>
            <a:r>
              <a:rPr lang="en-US" sz="2000" dirty="0"/>
              <a:t>Additionally, the names Lone Pine and Scott Schorer, as sole owner of Lone Pine, may be used interchangeably throughout this report.</a:t>
            </a:r>
            <a:endParaRPr lang="en-US" sz="800" dirty="0"/>
          </a:p>
        </p:txBody>
      </p:sp>
      <p:sp>
        <p:nvSpPr>
          <p:cNvPr id="4" name="Footer Placeholder 3">
            <a:extLst>
              <a:ext uri="{FF2B5EF4-FFF2-40B4-BE49-F238E27FC236}">
                <a16:creationId xmlns:a16="http://schemas.microsoft.com/office/drawing/2014/main" xmlns="" id="{5051C6C3-0FA8-8944-B787-89B7C483518C}"/>
              </a:ext>
            </a:extLst>
          </p:cNvPr>
          <p:cNvSpPr>
            <a:spLocks noGrp="1"/>
          </p:cNvSpPr>
          <p:nvPr>
            <p:ph type="ftr" sz="quarter" idx="11"/>
          </p:nvPr>
        </p:nvSpPr>
        <p:spPr/>
        <p:txBody>
          <a:bodyPr/>
          <a:lstStyle/>
          <a:p>
            <a:r>
              <a:rPr lang="en-US"/>
              <a:t>Unpaid Dues Audit Report</a:t>
            </a:r>
          </a:p>
        </p:txBody>
      </p:sp>
      <p:sp>
        <p:nvSpPr>
          <p:cNvPr id="5" name="TextBox 4">
            <a:extLst>
              <a:ext uri="{FF2B5EF4-FFF2-40B4-BE49-F238E27FC236}">
                <a16:creationId xmlns:a16="http://schemas.microsoft.com/office/drawing/2014/main" xmlns="" id="{9E4491B6-EB34-744E-942A-53C31B4F4478}"/>
              </a:ext>
            </a:extLst>
          </p:cNvPr>
          <p:cNvSpPr txBox="1"/>
          <p:nvPr/>
        </p:nvSpPr>
        <p:spPr>
          <a:xfrm>
            <a:off x="516835" y="5910470"/>
            <a:ext cx="8759687" cy="307777"/>
          </a:xfrm>
          <a:prstGeom prst="rect">
            <a:avLst/>
          </a:prstGeom>
          <a:noFill/>
        </p:spPr>
        <p:txBody>
          <a:bodyPr wrap="square" rtlCol="0">
            <a:spAutoFit/>
          </a:bodyPr>
          <a:lstStyle/>
          <a:p>
            <a:r>
              <a:rPr lang="en-US" sz="1400" dirty="0"/>
              <a:t>*See Appendix Slide titled “Lone Pine/Bertele: Lots 1, 2, &amp; 3”</a:t>
            </a:r>
          </a:p>
        </p:txBody>
      </p:sp>
      <p:sp>
        <p:nvSpPr>
          <p:cNvPr id="6" name="Slide Number Placeholder 5">
            <a:extLst>
              <a:ext uri="{FF2B5EF4-FFF2-40B4-BE49-F238E27FC236}">
                <a16:creationId xmlns:a16="http://schemas.microsoft.com/office/drawing/2014/main" xmlns="" id="{F0480BF9-891F-DA41-8E3A-B218A98BF6F7}"/>
              </a:ext>
            </a:extLst>
          </p:cNvPr>
          <p:cNvSpPr>
            <a:spLocks noGrp="1"/>
          </p:cNvSpPr>
          <p:nvPr>
            <p:ph type="sldNum" sz="quarter" idx="12"/>
          </p:nvPr>
        </p:nvSpPr>
        <p:spPr/>
        <p:txBody>
          <a:bodyPr/>
          <a:lstStyle/>
          <a:p>
            <a:fld id="{5A474C29-E690-864E-AE3A-AB04A3ECF2DB}" type="slidenum">
              <a:rPr lang="en-US" smtClean="0"/>
              <a:t>5</a:t>
            </a:fld>
            <a:endParaRPr lang="en-US"/>
          </a:p>
        </p:txBody>
      </p:sp>
    </p:spTree>
    <p:extLst>
      <p:ext uri="{BB962C8B-B14F-4D97-AF65-F5344CB8AC3E}">
        <p14:creationId xmlns:p14="http://schemas.microsoft.com/office/powerpoint/2010/main" val="371896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9FE0C2A-E0F1-7C4F-B808-C2E93B485439}"/>
              </a:ext>
            </a:extLst>
          </p:cNvPr>
          <p:cNvSpPr>
            <a:spLocks noGrp="1"/>
          </p:cNvSpPr>
          <p:nvPr>
            <p:ph type="ftr" sz="quarter" idx="11"/>
          </p:nvPr>
        </p:nvSpPr>
        <p:spPr/>
        <p:txBody>
          <a:bodyPr/>
          <a:lstStyle/>
          <a:p>
            <a:r>
              <a:rPr lang="en-US"/>
              <a:t>Unpaid Dues Audit Report</a:t>
            </a:r>
          </a:p>
        </p:txBody>
      </p:sp>
      <p:sp>
        <p:nvSpPr>
          <p:cNvPr id="10" name="Title 1">
            <a:extLst>
              <a:ext uri="{FF2B5EF4-FFF2-40B4-BE49-F238E27FC236}">
                <a16:creationId xmlns:a16="http://schemas.microsoft.com/office/drawing/2014/main" xmlns="" id="{9A9A60B1-A38D-7940-AD13-110FD873421C}"/>
              </a:ext>
            </a:extLst>
          </p:cNvPr>
          <p:cNvSpPr>
            <a:spLocks noGrp="1"/>
          </p:cNvSpPr>
          <p:nvPr>
            <p:ph type="title"/>
          </p:nvPr>
        </p:nvSpPr>
        <p:spPr>
          <a:xfrm>
            <a:off x="838200" y="2766218"/>
            <a:ext cx="10515600" cy="1325563"/>
          </a:xfrm>
        </p:spPr>
        <p:txBody>
          <a:bodyPr>
            <a:normAutofit/>
          </a:bodyPr>
          <a:lstStyle/>
          <a:p>
            <a:pPr algn="ctr"/>
            <a:r>
              <a:rPr lang="en-US" b="1" dirty="0"/>
              <a:t>Report Summary</a:t>
            </a:r>
          </a:p>
        </p:txBody>
      </p:sp>
      <p:sp>
        <p:nvSpPr>
          <p:cNvPr id="2" name="Slide Number Placeholder 1">
            <a:extLst>
              <a:ext uri="{FF2B5EF4-FFF2-40B4-BE49-F238E27FC236}">
                <a16:creationId xmlns:a16="http://schemas.microsoft.com/office/drawing/2014/main" xmlns="" id="{E60AF9B9-10CC-0046-A7A5-276A84BE8678}"/>
              </a:ext>
            </a:extLst>
          </p:cNvPr>
          <p:cNvSpPr>
            <a:spLocks noGrp="1"/>
          </p:cNvSpPr>
          <p:nvPr>
            <p:ph type="sldNum" sz="quarter" idx="12"/>
          </p:nvPr>
        </p:nvSpPr>
        <p:spPr/>
        <p:txBody>
          <a:bodyPr/>
          <a:lstStyle/>
          <a:p>
            <a:fld id="{5A474C29-E690-864E-AE3A-AB04A3ECF2DB}" type="slidenum">
              <a:rPr lang="en-US" smtClean="0"/>
              <a:t>6</a:t>
            </a:fld>
            <a:endParaRPr lang="en-US"/>
          </a:p>
        </p:txBody>
      </p:sp>
    </p:spTree>
    <p:extLst>
      <p:ext uri="{BB962C8B-B14F-4D97-AF65-F5344CB8AC3E}">
        <p14:creationId xmlns:p14="http://schemas.microsoft.com/office/powerpoint/2010/main" val="295922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C301-5B00-364C-BC48-5B953ED28CBC}"/>
              </a:ext>
            </a:extLst>
          </p:cNvPr>
          <p:cNvSpPr>
            <a:spLocks noGrp="1"/>
          </p:cNvSpPr>
          <p:nvPr>
            <p:ph type="title"/>
          </p:nvPr>
        </p:nvSpPr>
        <p:spPr>
          <a:xfrm>
            <a:off x="688575" y="365125"/>
            <a:ext cx="10515600" cy="1325563"/>
          </a:xfrm>
        </p:spPr>
        <p:txBody>
          <a:bodyPr>
            <a:normAutofit/>
          </a:bodyPr>
          <a:lstStyle/>
          <a:p>
            <a:r>
              <a:rPr lang="en-US" sz="3600" b="1" u="sng" dirty="0"/>
              <a:t>Report Objectives</a:t>
            </a:r>
          </a:p>
        </p:txBody>
      </p:sp>
      <p:sp>
        <p:nvSpPr>
          <p:cNvPr id="5" name="Rectangle 2">
            <a:extLst>
              <a:ext uri="{FF2B5EF4-FFF2-40B4-BE49-F238E27FC236}">
                <a16:creationId xmlns:a16="http://schemas.microsoft.com/office/drawing/2014/main" xmlns="" id="{CD3A5F2E-FF79-5248-A674-FD5E622D6D7F}"/>
              </a:ext>
            </a:extLst>
          </p:cNvPr>
          <p:cNvSpPr>
            <a:spLocks noGrp="1" noChangeArrowheads="1"/>
          </p:cNvSpPr>
          <p:nvPr>
            <p:ph idx="1"/>
          </p:nvPr>
        </p:nvSpPr>
        <p:spPr bwMode="auto">
          <a:xfrm>
            <a:off x="1203714" y="1381630"/>
            <a:ext cx="10744200" cy="301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spcBef>
                <a:spcPts val="1000"/>
              </a:spcBef>
              <a:spcAft>
                <a:spcPct val="0"/>
              </a:spcAft>
              <a:buClrTx/>
              <a:buSzTx/>
              <a:tabLst/>
            </a:pPr>
            <a:r>
              <a:rPr lang="en-US" altLang="en-US" dirty="0">
                <a:latin typeface="+mn-lt"/>
              </a:rPr>
              <a:t>Determine if current RR HOA members have paid all HOA dues owed as of 12/31/19.</a:t>
            </a:r>
          </a:p>
          <a:p>
            <a:pPr marL="0" marR="0" lvl="0" indent="0" eaLnBrk="1" fontAlgn="base" hangingPunct="1">
              <a:spcBef>
                <a:spcPts val="1000"/>
              </a:spcBef>
              <a:spcAft>
                <a:spcPct val="0"/>
              </a:spcAft>
              <a:buClrTx/>
              <a:buSzTx/>
              <a:buNone/>
              <a:tabLst/>
            </a:pPr>
            <a:endParaRPr lang="en-US" altLang="en-US" sz="900" dirty="0">
              <a:latin typeface="+mn-lt"/>
            </a:endParaRPr>
          </a:p>
          <a:p>
            <a:pPr eaLnBrk="1" hangingPunct="1">
              <a:spcBef>
                <a:spcPts val="1000"/>
              </a:spcBef>
            </a:pPr>
            <a:r>
              <a:rPr lang="en-US" altLang="en-US" dirty="0">
                <a:latin typeface="+mn-lt"/>
              </a:rPr>
              <a:t>If not: </a:t>
            </a:r>
          </a:p>
          <a:p>
            <a:pPr lvl="1" eaLnBrk="1" hangingPunct="1">
              <a:spcBef>
                <a:spcPts val="1000"/>
              </a:spcBef>
              <a:buFont typeface="Courier New" panose="02070309020205020404" pitchFamily="49" charset="0"/>
              <a:buChar char="o"/>
            </a:pPr>
            <a:r>
              <a:rPr lang="en-US" altLang="en-US" dirty="0">
                <a:latin typeface="+mn-lt"/>
              </a:rPr>
              <a:t>What is the unpaid balance due? </a:t>
            </a:r>
          </a:p>
          <a:p>
            <a:pPr lvl="1" eaLnBrk="1" hangingPunct="1">
              <a:spcBef>
                <a:spcPts val="1000"/>
              </a:spcBef>
              <a:buFont typeface="Courier New" panose="02070309020205020404" pitchFamily="49" charset="0"/>
              <a:buChar char="o"/>
            </a:pPr>
            <a:r>
              <a:rPr lang="en-US" altLang="en-US" dirty="0">
                <a:latin typeface="+mn-lt"/>
              </a:rPr>
              <a:t>What action has the HOA taken to collect unpaid dues? </a:t>
            </a:r>
          </a:p>
          <a:p>
            <a:pPr lvl="1" eaLnBrk="1" hangingPunct="1">
              <a:spcBef>
                <a:spcPts val="1000"/>
              </a:spcBef>
              <a:buFont typeface="Courier New" panose="02070309020205020404" pitchFamily="49" charset="0"/>
              <a:buChar char="o"/>
            </a:pPr>
            <a:r>
              <a:rPr lang="en-US" altLang="en-US" dirty="0">
                <a:latin typeface="+mn-lt"/>
              </a:rPr>
              <a:t>What penalties applied? Were they consistent to all members? </a:t>
            </a:r>
          </a:p>
        </p:txBody>
      </p:sp>
      <p:sp>
        <p:nvSpPr>
          <p:cNvPr id="3" name="TextBox 2">
            <a:extLst>
              <a:ext uri="{FF2B5EF4-FFF2-40B4-BE49-F238E27FC236}">
                <a16:creationId xmlns:a16="http://schemas.microsoft.com/office/drawing/2014/main" xmlns="" id="{BF2B5CCB-BEA4-6444-B7C8-95316F5EF936}"/>
              </a:ext>
            </a:extLst>
          </p:cNvPr>
          <p:cNvSpPr txBox="1"/>
          <p:nvPr/>
        </p:nvSpPr>
        <p:spPr>
          <a:xfrm>
            <a:off x="562303" y="5156021"/>
            <a:ext cx="11267024" cy="1200329"/>
          </a:xfrm>
          <a:prstGeom prst="rect">
            <a:avLst/>
          </a:prstGeom>
          <a:noFill/>
        </p:spPr>
        <p:txBody>
          <a:bodyPr wrap="square" rtlCol="0">
            <a:spAutoFit/>
          </a:bodyPr>
          <a:lstStyle/>
          <a:p>
            <a:r>
              <a:rPr lang="en-US" b="1" dirty="0"/>
              <a:t>NOTE: It is important to note that this report does NOT include potential back dues owed by Lone Pine for lots other than 1, 2, and 3. It was pointed out to the BOD multiple times in March 2020 that Scott Schorer was not paying dues on the lots for which he was using for voting privileges. Given Lone Pine's use of voting privileges, an independent auditor could argue that Lone Pine owes for more than three lots.</a:t>
            </a:r>
          </a:p>
        </p:txBody>
      </p:sp>
      <p:sp>
        <p:nvSpPr>
          <p:cNvPr id="6" name="Footer Placeholder 5">
            <a:extLst>
              <a:ext uri="{FF2B5EF4-FFF2-40B4-BE49-F238E27FC236}">
                <a16:creationId xmlns:a16="http://schemas.microsoft.com/office/drawing/2014/main" xmlns="" id="{A6402BA5-5BDC-D543-AF07-0D8759B791C0}"/>
              </a:ext>
            </a:extLst>
          </p:cNvPr>
          <p:cNvSpPr>
            <a:spLocks noGrp="1"/>
          </p:cNvSpPr>
          <p:nvPr>
            <p:ph type="ftr" sz="quarter" idx="11"/>
          </p:nvPr>
        </p:nvSpPr>
        <p:spPr/>
        <p:txBody>
          <a:bodyPr/>
          <a:lstStyle/>
          <a:p>
            <a:r>
              <a:rPr lang="en-US"/>
              <a:t>Unpaid Dues Audit Report</a:t>
            </a:r>
          </a:p>
        </p:txBody>
      </p:sp>
      <p:sp>
        <p:nvSpPr>
          <p:cNvPr id="7" name="Slide Number Placeholder 6">
            <a:extLst>
              <a:ext uri="{FF2B5EF4-FFF2-40B4-BE49-F238E27FC236}">
                <a16:creationId xmlns:a16="http://schemas.microsoft.com/office/drawing/2014/main" xmlns="" id="{0FEDD33A-333F-B847-A0EF-4BF23BE8669A}"/>
              </a:ext>
            </a:extLst>
          </p:cNvPr>
          <p:cNvSpPr>
            <a:spLocks noGrp="1"/>
          </p:cNvSpPr>
          <p:nvPr>
            <p:ph type="sldNum" sz="quarter" idx="12"/>
          </p:nvPr>
        </p:nvSpPr>
        <p:spPr/>
        <p:txBody>
          <a:bodyPr/>
          <a:lstStyle/>
          <a:p>
            <a:fld id="{5A474C29-E690-864E-AE3A-AB04A3ECF2DB}" type="slidenum">
              <a:rPr lang="en-US" smtClean="0"/>
              <a:t>7</a:t>
            </a:fld>
            <a:endParaRPr lang="en-US"/>
          </a:p>
        </p:txBody>
      </p:sp>
    </p:spTree>
    <p:extLst>
      <p:ext uri="{BB962C8B-B14F-4D97-AF65-F5344CB8AC3E}">
        <p14:creationId xmlns:p14="http://schemas.microsoft.com/office/powerpoint/2010/main" val="427336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BC301-5B00-364C-BC48-5B953ED28CBC}"/>
              </a:ext>
            </a:extLst>
          </p:cNvPr>
          <p:cNvSpPr>
            <a:spLocks noGrp="1"/>
          </p:cNvSpPr>
          <p:nvPr>
            <p:ph type="title"/>
          </p:nvPr>
        </p:nvSpPr>
        <p:spPr>
          <a:xfrm>
            <a:off x="617219" y="361125"/>
            <a:ext cx="10515600" cy="1325563"/>
          </a:xfrm>
        </p:spPr>
        <p:txBody>
          <a:bodyPr>
            <a:normAutofit/>
          </a:bodyPr>
          <a:lstStyle/>
          <a:p>
            <a:r>
              <a:rPr lang="en-US" sz="3600" b="1" u="sng" dirty="0"/>
              <a:t>Results</a:t>
            </a:r>
          </a:p>
        </p:txBody>
      </p:sp>
      <p:sp>
        <p:nvSpPr>
          <p:cNvPr id="5" name="Rectangle 2">
            <a:extLst>
              <a:ext uri="{FF2B5EF4-FFF2-40B4-BE49-F238E27FC236}">
                <a16:creationId xmlns:a16="http://schemas.microsoft.com/office/drawing/2014/main" xmlns="" id="{CD3A5F2E-FF79-5248-A674-FD5E622D6D7F}"/>
              </a:ext>
            </a:extLst>
          </p:cNvPr>
          <p:cNvSpPr>
            <a:spLocks noGrp="1" noChangeArrowheads="1"/>
          </p:cNvSpPr>
          <p:nvPr>
            <p:ph idx="1"/>
          </p:nvPr>
        </p:nvSpPr>
        <p:spPr bwMode="auto">
          <a:xfrm>
            <a:off x="1059181" y="1532419"/>
            <a:ext cx="10744200" cy="408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spcBef>
                <a:spcPts val="1000"/>
              </a:spcBef>
              <a:spcAft>
                <a:spcPct val="0"/>
              </a:spcAft>
              <a:buClrTx/>
              <a:buSzPct val="80000"/>
              <a:tabLst/>
            </a:pPr>
            <a:r>
              <a:rPr lang="en-US" altLang="en-US" sz="2000" i="1" dirty="0">
                <a:solidFill>
                  <a:srgbClr val="0066B1"/>
                </a:solidFill>
                <a:latin typeface="+mn-lt"/>
              </a:rPr>
              <a:t>Have all current members paid HOA dues?</a:t>
            </a:r>
          </a:p>
          <a:p>
            <a:pPr lvl="1" eaLnBrk="1" hangingPunct="1">
              <a:spcBef>
                <a:spcPts val="400"/>
              </a:spcBef>
              <a:buSzPct val="80000"/>
              <a:buFont typeface="Monaco" pitchFamily="2" charset="77"/>
              <a:buChar char="⎻"/>
            </a:pPr>
            <a:r>
              <a:rPr lang="en-US" altLang="en-US" sz="1800" dirty="0">
                <a:latin typeface="+mn-lt"/>
              </a:rPr>
              <a:t>No. </a:t>
            </a:r>
            <a:r>
              <a:rPr lang="en-US" altLang="en-US" sz="1800" b="1" dirty="0">
                <a:latin typeface="+mn-lt"/>
              </a:rPr>
              <a:t>Bertele/Schorer </a:t>
            </a:r>
            <a:r>
              <a:rPr lang="en-US" altLang="en-US" sz="1800" dirty="0">
                <a:latin typeface="+mn-lt"/>
              </a:rPr>
              <a:t>have balances due on </a:t>
            </a:r>
            <a:r>
              <a:rPr lang="en-US" altLang="en-US" sz="1800" b="1" dirty="0">
                <a:latin typeface="+mn-lt"/>
              </a:rPr>
              <a:t>lots 1, 2, and 3</a:t>
            </a:r>
            <a:r>
              <a:rPr lang="en-US" altLang="en-US" sz="1800" dirty="0">
                <a:latin typeface="+mn-lt"/>
              </a:rPr>
              <a:t>.</a:t>
            </a:r>
          </a:p>
          <a:p>
            <a:pPr marL="457200" lvl="1" indent="0" eaLnBrk="1" hangingPunct="1">
              <a:spcBef>
                <a:spcPts val="400"/>
              </a:spcBef>
              <a:buSzPct val="80000"/>
              <a:buNone/>
            </a:pPr>
            <a:endParaRPr lang="en-US" altLang="en-US" sz="800" dirty="0">
              <a:latin typeface="+mn-lt"/>
            </a:endParaRPr>
          </a:p>
          <a:p>
            <a:pPr eaLnBrk="1" hangingPunct="1">
              <a:spcBef>
                <a:spcPts val="1000"/>
              </a:spcBef>
              <a:buSzPct val="80000"/>
            </a:pPr>
            <a:r>
              <a:rPr lang="en-US" altLang="en-US" sz="2000" i="1" dirty="0">
                <a:solidFill>
                  <a:srgbClr val="0066B1"/>
                </a:solidFill>
                <a:latin typeface="+mn-lt"/>
              </a:rPr>
              <a:t>What is the unpaid balance due? </a:t>
            </a:r>
          </a:p>
          <a:p>
            <a:pPr lvl="1" eaLnBrk="1" hangingPunct="1">
              <a:lnSpc>
                <a:spcPct val="100000"/>
              </a:lnSpc>
              <a:spcBef>
                <a:spcPts val="0"/>
              </a:spcBef>
              <a:buSzPct val="80000"/>
              <a:buFont typeface="Monaco" pitchFamily="2" charset="77"/>
              <a:buChar char="⎻"/>
            </a:pPr>
            <a:r>
              <a:rPr lang="en-US" altLang="en-US" sz="1800" b="1" dirty="0">
                <a:latin typeface="+mn-lt"/>
              </a:rPr>
              <a:t>$52,300</a:t>
            </a:r>
          </a:p>
          <a:p>
            <a:pPr lvl="1" eaLnBrk="1" hangingPunct="1">
              <a:lnSpc>
                <a:spcPct val="100000"/>
              </a:lnSpc>
              <a:spcBef>
                <a:spcPts val="0"/>
              </a:spcBef>
              <a:buSzPct val="80000"/>
              <a:buFont typeface="Monaco" pitchFamily="2" charset="77"/>
              <a:buChar char="⎻"/>
            </a:pPr>
            <a:endParaRPr lang="en-US" altLang="en-US" sz="800" b="1" dirty="0">
              <a:latin typeface="+mn-lt"/>
            </a:endParaRPr>
          </a:p>
          <a:p>
            <a:pPr marL="228600" lvl="1" eaLnBrk="1" hangingPunct="1">
              <a:spcBef>
                <a:spcPts val="1000"/>
              </a:spcBef>
              <a:buSzPct val="80000"/>
            </a:pPr>
            <a:r>
              <a:rPr lang="en-US" altLang="en-US" sz="2000" i="1" dirty="0">
                <a:solidFill>
                  <a:srgbClr val="0066B1"/>
                </a:solidFill>
                <a:latin typeface="+mn-lt"/>
              </a:rPr>
              <a:t>What action has the HOA taken to collect unpaid dues? </a:t>
            </a:r>
          </a:p>
          <a:p>
            <a:pPr lvl="1" eaLnBrk="1" hangingPunct="1">
              <a:spcBef>
                <a:spcPts val="400"/>
              </a:spcBef>
              <a:buSzPct val="80000"/>
              <a:buFont typeface="Monaco" pitchFamily="2" charset="77"/>
              <a:buChar char="⎻"/>
            </a:pPr>
            <a:r>
              <a:rPr lang="en-US" altLang="en-US" sz="1800" dirty="0">
                <a:latin typeface="+mn-lt"/>
              </a:rPr>
              <a:t>A letter was sent in 2020.</a:t>
            </a:r>
          </a:p>
          <a:p>
            <a:pPr lvl="1" eaLnBrk="1" hangingPunct="1">
              <a:spcBef>
                <a:spcPts val="400"/>
              </a:spcBef>
              <a:buSzPct val="80000"/>
              <a:buFont typeface="Monaco" pitchFamily="2" charset="77"/>
              <a:buChar char="⎻"/>
            </a:pPr>
            <a:endParaRPr lang="en-US" altLang="en-US" sz="800" dirty="0">
              <a:latin typeface="+mn-lt"/>
            </a:endParaRPr>
          </a:p>
          <a:p>
            <a:pPr marL="228600" lvl="1" eaLnBrk="1" hangingPunct="1">
              <a:spcBef>
                <a:spcPts val="1000"/>
              </a:spcBef>
              <a:buSzPct val="80000"/>
            </a:pPr>
            <a:r>
              <a:rPr lang="en-US" altLang="en-US" sz="2000" i="1" dirty="0">
                <a:solidFill>
                  <a:srgbClr val="0066B1"/>
                </a:solidFill>
                <a:latin typeface="+mn-lt"/>
              </a:rPr>
              <a:t>What penalties applied? Were they consistent to all members? </a:t>
            </a:r>
          </a:p>
          <a:p>
            <a:pPr lvl="1" eaLnBrk="1" hangingPunct="1">
              <a:spcBef>
                <a:spcPts val="400"/>
              </a:spcBef>
              <a:buSzPct val="80000"/>
              <a:buFont typeface="Monaco" pitchFamily="2" charset="77"/>
              <a:buChar char="⎻"/>
            </a:pPr>
            <a:r>
              <a:rPr lang="en-US" altLang="en-US" sz="1800" dirty="0">
                <a:latin typeface="+mn-lt"/>
              </a:rPr>
              <a:t>In 2020, the BOD (</a:t>
            </a:r>
            <a:r>
              <a:rPr lang="en-US" altLang="en-US" sz="1800" b="1" dirty="0">
                <a:latin typeface="+mn-lt"/>
              </a:rPr>
              <a:t>Bertele</a:t>
            </a:r>
            <a:r>
              <a:rPr lang="en-US" altLang="en-US" sz="1800" dirty="0">
                <a:latin typeface="+mn-lt"/>
              </a:rPr>
              <a:t>, Mayberry, Wallace) assessed a $50 late fee to both </a:t>
            </a:r>
            <a:r>
              <a:rPr lang="en-US" altLang="en-US" sz="1800" b="1" dirty="0">
                <a:latin typeface="+mn-lt"/>
              </a:rPr>
              <a:t>Bertele</a:t>
            </a:r>
            <a:r>
              <a:rPr lang="en-US" altLang="en-US" sz="1800" dirty="0">
                <a:latin typeface="+mn-lt"/>
              </a:rPr>
              <a:t> &amp; </a:t>
            </a:r>
            <a:r>
              <a:rPr lang="en-US" altLang="en-US" sz="1800" b="1" dirty="0">
                <a:latin typeface="+mn-lt"/>
              </a:rPr>
              <a:t>Schorer</a:t>
            </a:r>
            <a:r>
              <a:rPr lang="en-US" altLang="en-US" sz="1800" dirty="0">
                <a:latin typeface="+mn-lt"/>
              </a:rPr>
              <a:t>. </a:t>
            </a:r>
          </a:p>
          <a:p>
            <a:pPr lvl="1" eaLnBrk="1" hangingPunct="1">
              <a:spcBef>
                <a:spcPts val="1000"/>
              </a:spcBef>
              <a:buSzPct val="80000"/>
              <a:buFont typeface="Monaco" pitchFamily="2" charset="77"/>
              <a:buChar char="⎻"/>
            </a:pPr>
            <a:r>
              <a:rPr lang="en-US" altLang="en-US" sz="1800" dirty="0">
                <a:latin typeface="+mn-lt"/>
              </a:rPr>
              <a:t>This action was NOT consistent with past HOA action taken. Precedent for appropriate BOD response to unpaid dues was set by </a:t>
            </a:r>
            <a:r>
              <a:rPr lang="en-US" altLang="en-US" sz="1800" b="1" dirty="0">
                <a:latin typeface="+mn-lt"/>
              </a:rPr>
              <a:t>Schorer</a:t>
            </a:r>
            <a:r>
              <a:rPr lang="en-US" altLang="en-US" sz="1800" dirty="0">
                <a:latin typeface="+mn-lt"/>
              </a:rPr>
              <a:t> when the RR HOA took legal action against Orie Fontaine. See detailed slides further in this presentation. </a:t>
            </a:r>
          </a:p>
        </p:txBody>
      </p:sp>
      <p:sp>
        <p:nvSpPr>
          <p:cNvPr id="3" name="TextBox 2">
            <a:extLst>
              <a:ext uri="{FF2B5EF4-FFF2-40B4-BE49-F238E27FC236}">
                <a16:creationId xmlns:a16="http://schemas.microsoft.com/office/drawing/2014/main" xmlns="" id="{942DBD2B-5010-CE4E-B1B1-8D7097955E64}"/>
              </a:ext>
            </a:extLst>
          </p:cNvPr>
          <p:cNvSpPr txBox="1"/>
          <p:nvPr/>
        </p:nvSpPr>
        <p:spPr>
          <a:xfrm>
            <a:off x="617219" y="6057781"/>
            <a:ext cx="10744200" cy="800219"/>
          </a:xfrm>
          <a:prstGeom prst="rect">
            <a:avLst/>
          </a:prstGeom>
          <a:noFill/>
        </p:spPr>
        <p:txBody>
          <a:bodyPr wrap="square" rtlCol="0">
            <a:spAutoFit/>
          </a:bodyPr>
          <a:lstStyle/>
          <a:p>
            <a:r>
              <a:rPr lang="en-US" sz="1400" dirty="0"/>
              <a:t>NOTE: </a:t>
            </a:r>
            <a:r>
              <a:rPr lang="en-US" altLang="en-US" sz="1400" dirty="0"/>
              <a:t>Kennedys (lot 22) have an unpaid balance due of $1,550. However, lot 22 has not been annexed into the HOA and therefore is not obligated to pay HOA dues. </a:t>
            </a:r>
            <a:endParaRPr lang="en-US" altLang="en-US" sz="1400" b="1" dirty="0"/>
          </a:p>
          <a:p>
            <a:endParaRPr lang="en-US" dirty="0"/>
          </a:p>
        </p:txBody>
      </p:sp>
      <p:sp>
        <p:nvSpPr>
          <p:cNvPr id="6" name="Footer Placeholder 5">
            <a:extLst>
              <a:ext uri="{FF2B5EF4-FFF2-40B4-BE49-F238E27FC236}">
                <a16:creationId xmlns:a16="http://schemas.microsoft.com/office/drawing/2014/main" xmlns="" id="{513D0F99-CC00-304F-80A8-DD2D93863575}"/>
              </a:ext>
            </a:extLst>
          </p:cNvPr>
          <p:cNvSpPr>
            <a:spLocks noGrp="1"/>
          </p:cNvSpPr>
          <p:nvPr>
            <p:ph type="ftr" sz="quarter" idx="11"/>
          </p:nvPr>
        </p:nvSpPr>
        <p:spPr/>
        <p:txBody>
          <a:bodyPr/>
          <a:lstStyle/>
          <a:p>
            <a:r>
              <a:rPr lang="en-US"/>
              <a:t>Unpaid Dues Audit Report</a:t>
            </a:r>
          </a:p>
        </p:txBody>
      </p:sp>
      <p:sp>
        <p:nvSpPr>
          <p:cNvPr id="7" name="Slide Number Placeholder 6">
            <a:extLst>
              <a:ext uri="{FF2B5EF4-FFF2-40B4-BE49-F238E27FC236}">
                <a16:creationId xmlns:a16="http://schemas.microsoft.com/office/drawing/2014/main" xmlns="" id="{0A50D847-A353-2A41-B1EE-654B02E13551}"/>
              </a:ext>
            </a:extLst>
          </p:cNvPr>
          <p:cNvSpPr>
            <a:spLocks noGrp="1"/>
          </p:cNvSpPr>
          <p:nvPr>
            <p:ph type="sldNum" sz="quarter" idx="12"/>
          </p:nvPr>
        </p:nvSpPr>
        <p:spPr/>
        <p:txBody>
          <a:bodyPr/>
          <a:lstStyle/>
          <a:p>
            <a:fld id="{5A474C29-E690-864E-AE3A-AB04A3ECF2DB}" type="slidenum">
              <a:rPr lang="en-US" smtClean="0"/>
              <a:t>8</a:t>
            </a:fld>
            <a:endParaRPr lang="en-US"/>
          </a:p>
        </p:txBody>
      </p:sp>
    </p:spTree>
    <p:extLst>
      <p:ext uri="{BB962C8B-B14F-4D97-AF65-F5344CB8AC3E}">
        <p14:creationId xmlns:p14="http://schemas.microsoft.com/office/powerpoint/2010/main" val="44698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9FE0C2A-E0F1-7C4F-B808-C2E93B485439}"/>
              </a:ext>
            </a:extLst>
          </p:cNvPr>
          <p:cNvSpPr>
            <a:spLocks noGrp="1"/>
          </p:cNvSpPr>
          <p:nvPr>
            <p:ph type="ftr" sz="quarter" idx="11"/>
          </p:nvPr>
        </p:nvSpPr>
        <p:spPr/>
        <p:txBody>
          <a:bodyPr/>
          <a:lstStyle/>
          <a:p>
            <a:r>
              <a:rPr lang="en-US"/>
              <a:t>Unpaid Dues Audit Report</a:t>
            </a:r>
          </a:p>
        </p:txBody>
      </p:sp>
      <p:sp>
        <p:nvSpPr>
          <p:cNvPr id="10" name="Title 1">
            <a:extLst>
              <a:ext uri="{FF2B5EF4-FFF2-40B4-BE49-F238E27FC236}">
                <a16:creationId xmlns:a16="http://schemas.microsoft.com/office/drawing/2014/main" xmlns="" id="{9A9A60B1-A38D-7940-AD13-110FD873421C}"/>
              </a:ext>
            </a:extLst>
          </p:cNvPr>
          <p:cNvSpPr>
            <a:spLocks noGrp="1"/>
          </p:cNvSpPr>
          <p:nvPr>
            <p:ph type="title"/>
          </p:nvPr>
        </p:nvSpPr>
        <p:spPr>
          <a:xfrm>
            <a:off x="838200" y="2766218"/>
            <a:ext cx="10515600" cy="1325563"/>
          </a:xfrm>
        </p:spPr>
        <p:txBody>
          <a:bodyPr>
            <a:normAutofit/>
          </a:bodyPr>
          <a:lstStyle/>
          <a:p>
            <a:pPr algn="ctr"/>
            <a:r>
              <a:rPr lang="en-US" b="1" dirty="0"/>
              <a:t>Report Details</a:t>
            </a:r>
          </a:p>
        </p:txBody>
      </p:sp>
      <p:sp>
        <p:nvSpPr>
          <p:cNvPr id="2" name="Slide Number Placeholder 1">
            <a:extLst>
              <a:ext uri="{FF2B5EF4-FFF2-40B4-BE49-F238E27FC236}">
                <a16:creationId xmlns:a16="http://schemas.microsoft.com/office/drawing/2014/main" xmlns="" id="{7BC3EBCC-8A80-3346-861B-59D7EC617925}"/>
              </a:ext>
            </a:extLst>
          </p:cNvPr>
          <p:cNvSpPr>
            <a:spLocks noGrp="1"/>
          </p:cNvSpPr>
          <p:nvPr>
            <p:ph type="sldNum" sz="quarter" idx="12"/>
          </p:nvPr>
        </p:nvSpPr>
        <p:spPr/>
        <p:txBody>
          <a:bodyPr/>
          <a:lstStyle/>
          <a:p>
            <a:fld id="{5A474C29-E690-864E-AE3A-AB04A3ECF2DB}" type="slidenum">
              <a:rPr lang="en-US" smtClean="0"/>
              <a:t>9</a:t>
            </a:fld>
            <a:endParaRPr lang="en-US"/>
          </a:p>
        </p:txBody>
      </p:sp>
    </p:spTree>
    <p:extLst>
      <p:ext uri="{BB962C8B-B14F-4D97-AF65-F5344CB8AC3E}">
        <p14:creationId xmlns:p14="http://schemas.microsoft.com/office/powerpoint/2010/main" val="1166835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72712</TotalTime>
  <Words>1827</Words>
  <Application>Microsoft Macintosh PowerPoint</Application>
  <PresentationFormat>Widescreen</PresentationFormat>
  <Paragraphs>175</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Al Tarikh</vt:lpstr>
      <vt:lpstr>Arial</vt:lpstr>
      <vt:lpstr>Calibri</vt:lpstr>
      <vt:lpstr>Calibri Light</vt:lpstr>
      <vt:lpstr>Courier New</vt:lpstr>
      <vt:lpstr>Monaco</vt:lpstr>
      <vt:lpstr>STIXGeneral-Regular</vt:lpstr>
      <vt:lpstr>System Font Regular</vt:lpstr>
      <vt:lpstr>Office Theme</vt:lpstr>
      <vt:lpstr>RRHOA Member Audit Committee</vt:lpstr>
      <vt:lpstr>Disclaimer</vt:lpstr>
      <vt:lpstr>Data, Records, and Sources</vt:lpstr>
      <vt:lpstr>Process</vt:lpstr>
      <vt:lpstr>Notes Re: Scott Schorer/Lone Pine, Ted Bertele, and Lots 1, 2, &amp; 3</vt:lpstr>
      <vt:lpstr>Report Summary</vt:lpstr>
      <vt:lpstr>Report Objectives</vt:lpstr>
      <vt:lpstr>Results</vt:lpstr>
      <vt:lpstr>Report Details</vt:lpstr>
      <vt:lpstr>Unpaid Dues by Lot</vt:lpstr>
      <vt:lpstr>Unpaid Dues by Member</vt:lpstr>
      <vt:lpstr>Total Unpaid Dues</vt:lpstr>
      <vt:lpstr>Precedent for Unpaid Dues</vt:lpstr>
      <vt:lpstr>Penalties for Unpaid Dues</vt:lpstr>
      <vt:lpstr>Precedent for Unpaid Dues</vt:lpstr>
      <vt:lpstr>Precedent for Unpaid Dues</vt:lpstr>
      <vt:lpstr>Source: 1/13/12 Member Meeting Presentation</vt:lpstr>
      <vt:lpstr>Conclusion</vt:lpstr>
      <vt:lpstr>Conclusion</vt:lpstr>
      <vt:lpstr>Appendix</vt:lpstr>
      <vt:lpstr>Lone Pine: Lot #11</vt:lpstr>
      <vt:lpstr>Lone Pine/Bertele: Lots 1, 2, &amp; 3</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Reed</dc:creator>
  <cp:lastModifiedBy>Kathy Sharma</cp:lastModifiedBy>
  <cp:revision>170</cp:revision>
  <cp:lastPrinted>2021-01-27T15:02:18Z</cp:lastPrinted>
  <dcterms:created xsi:type="dcterms:W3CDTF">2020-08-29T17:33:27Z</dcterms:created>
  <dcterms:modified xsi:type="dcterms:W3CDTF">2021-01-28T15:15:39Z</dcterms:modified>
</cp:coreProperties>
</file>