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3" r:id="rId2"/>
    <p:sldId id="480" r:id="rId3"/>
    <p:sldId id="483" r:id="rId4"/>
    <p:sldId id="473" r:id="rId5"/>
    <p:sldId id="478" r:id="rId6"/>
    <p:sldId id="467" r:id="rId7"/>
    <p:sldId id="476" r:id="rId8"/>
    <p:sldId id="456" r:id="rId9"/>
    <p:sldId id="479" r:id="rId10"/>
    <p:sldId id="375" r:id="rId11"/>
    <p:sldId id="468" r:id="rId12"/>
    <p:sldId id="472" r:id="rId13"/>
    <p:sldId id="469" r:id="rId14"/>
    <p:sldId id="474" r:id="rId15"/>
    <p:sldId id="481" r:id="rId16"/>
    <p:sldId id="482" r:id="rId17"/>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id="{24388850-14D0-4641-A71C-3E796FCACB94}">
          <p14:sldIdLst>
            <p14:sldId id="363"/>
            <p14:sldId id="480"/>
            <p14:sldId id="483"/>
            <p14:sldId id="473"/>
            <p14:sldId id="478"/>
            <p14:sldId id="467"/>
            <p14:sldId id="476"/>
            <p14:sldId id="456"/>
          </p14:sldIdLst>
        </p14:section>
        <p14:section name="Back-up Slides" id="{3E7595CE-60DA-4A53-9D67-F0433BAFAEAE}">
          <p14:sldIdLst>
            <p14:sldId id="479"/>
            <p14:sldId id="375"/>
            <p14:sldId id="468"/>
            <p14:sldId id="472"/>
            <p14:sldId id="469"/>
            <p14:sldId id="474"/>
            <p14:sldId id="481"/>
            <p14:sldId id="4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Wallace" initials="MW" lastIdx="4" clrIdx="0">
    <p:extLst>
      <p:ext uri="{19B8F6BF-5375-455C-9EA6-DF929625EA0E}">
        <p15:presenceInfo xmlns:p15="http://schemas.microsoft.com/office/powerpoint/2012/main" userId="92ab93b82f0d72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8608"/>
    <a:srgbClr val="220006"/>
    <a:srgbClr val="800000"/>
    <a:srgbClr val="FF0000"/>
    <a:srgbClr val="6E6E6E"/>
    <a:srgbClr val="95B2E7"/>
    <a:srgbClr val="A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8B396-C573-4983-96F0-926D45F1F861}" v="5" dt="2019-07-15T16:34:47.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2000" autoAdjust="0"/>
  </p:normalViewPr>
  <p:slideViewPr>
    <p:cSldViewPr>
      <p:cViewPr varScale="1">
        <p:scale>
          <a:sx n="116" d="100"/>
          <a:sy n="116" d="100"/>
        </p:scale>
        <p:origin x="126" y="1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idx="1"/>
          </p:nvPr>
        </p:nvSpPr>
        <p:spPr bwMode="auto">
          <a:xfrm>
            <a:off x="4022485"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a:defRPr sz="1200">
                <a:latin typeface="Arial"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422275" y="703263"/>
            <a:ext cx="6257925" cy="35210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10891" y="4460167"/>
            <a:ext cx="5680693" cy="422449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defRPr sz="1200">
                <a:latin typeface="Arial" charset="0"/>
              </a:defRPr>
            </a:lvl1pPr>
          </a:lstStyle>
          <a:p>
            <a:pPr>
              <a:defRPr/>
            </a:pPr>
            <a:endParaRPr lang="en-US" dirty="0"/>
          </a:p>
        </p:txBody>
      </p:sp>
      <p:sp>
        <p:nvSpPr>
          <p:cNvPr id="13319" name="Rectangle 7"/>
          <p:cNvSpPr>
            <a:spLocks noGrp="1" noChangeArrowheads="1"/>
          </p:cNvSpPr>
          <p:nvPr>
            <p:ph type="sldNum" sz="quarter" idx="5"/>
          </p:nvPr>
        </p:nvSpPr>
        <p:spPr bwMode="auto">
          <a:xfrm>
            <a:off x="4022485"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a:defRPr sz="1200">
                <a:latin typeface="Arial" charset="0"/>
              </a:defRPr>
            </a:lvl1pPr>
          </a:lstStyle>
          <a:p>
            <a:pPr>
              <a:defRPr/>
            </a:pPr>
            <a:fld id="{45B0FD45-D378-4E82-8DD0-2C34AEAE151F}" type="slidenum">
              <a:rPr lang="en-US"/>
              <a:pPr>
                <a:defRPr/>
              </a:pPr>
              <a:t>‹#›</a:t>
            </a:fld>
            <a:endParaRPr lang="en-US" dirty="0"/>
          </a:p>
        </p:txBody>
      </p:sp>
    </p:spTree>
    <p:extLst>
      <p:ext uri="{BB962C8B-B14F-4D97-AF65-F5344CB8AC3E}">
        <p14:creationId xmlns:p14="http://schemas.microsoft.com/office/powerpoint/2010/main" val="570997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2000251"/>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30D6D8-196A-466D-8E84-553E1BC0131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CB7CC3E-B378-41F7-9560-903D395CB27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6801"/>
            <a:ext cx="2743200" cy="5059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066801"/>
            <a:ext cx="8026400" cy="5059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643E9-C485-4E54-A5EA-FD6FD292403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2999"/>
            <a:ext cx="10972800" cy="49831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9245600" y="6534150"/>
            <a:ext cx="2844800" cy="476250"/>
          </a:xfrm>
        </p:spPr>
        <p:txBody>
          <a:bodyPr/>
          <a:lstStyle>
            <a:lvl1pPr>
              <a:defRPr/>
            </a:lvl1pPr>
          </a:lstStyle>
          <a:p>
            <a:pPr>
              <a:defRPr/>
            </a:pPr>
            <a:fld id="{0705382A-F4CB-405C-8597-288A2149FA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61578B-CBA5-46FC-BA7A-7988EEB98D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1"/>
            <a:ext cx="5384800" cy="4983164"/>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1"/>
            <a:ext cx="5384800" cy="49831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540845-D944-41EF-9F11-17231295A0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716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366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676400"/>
            <a:ext cx="5386917" cy="44497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366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76400"/>
            <a:ext cx="5389033" cy="44497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6DC6E1-D6D8-40AD-9A38-06865CEEDD4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6451B92-E9E4-457D-8BDE-C2AA3A385D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9EE2FDC-B205-4245-A196-A31745A2DE9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0"/>
            <a:ext cx="4011084" cy="10668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90600"/>
            <a:ext cx="6815667" cy="5135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057400"/>
            <a:ext cx="4011084" cy="4068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E96B10-4D9A-4320-B44B-446DDE0734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990599"/>
            <a:ext cx="10972799"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AF7AF9-876A-4233-81C3-C63E0D1487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header bar"/>
          <p:cNvPicPr>
            <a:picLocks noChangeAspect="1" noChangeArrowheads="1"/>
          </p:cNvPicPr>
          <p:nvPr userDrawn="1"/>
        </p:nvPicPr>
        <p:blipFill>
          <a:blip r:embed="rId13" cstate="screen"/>
          <a:srcRect/>
          <a:stretch>
            <a:fillRect/>
          </a:stretch>
        </p:blipFill>
        <p:spPr bwMode="auto">
          <a:xfrm>
            <a:off x="0" y="0"/>
            <a:ext cx="12192000" cy="914400"/>
          </a:xfrm>
          <a:prstGeom prst="rect">
            <a:avLst/>
          </a:prstGeom>
          <a:noFill/>
          <a:ln w="9525">
            <a:noFill/>
            <a:miter lim="800000"/>
            <a:headEnd/>
            <a:tailEnd/>
          </a:ln>
        </p:spPr>
      </p:pic>
      <p:sp>
        <p:nvSpPr>
          <p:cNvPr id="1033" name="Rectangle 9"/>
          <p:cNvSpPr>
            <a:spLocks noChangeArrowheads="1"/>
          </p:cNvSpPr>
          <p:nvPr userDrawn="1"/>
        </p:nvSpPr>
        <p:spPr bwMode="auto">
          <a:xfrm>
            <a:off x="0" y="914400"/>
            <a:ext cx="12192000" cy="152400"/>
          </a:xfrm>
          <a:prstGeom prst="rect">
            <a:avLst/>
          </a:prstGeom>
          <a:gradFill rotWithShape="1">
            <a:gsLst>
              <a:gs pos="0">
                <a:schemeClr val="tx1"/>
              </a:gs>
              <a:gs pos="100000">
                <a:schemeClr val="tx1">
                  <a:gamma/>
                  <a:tint val="0"/>
                  <a:invGamma/>
                </a:schemeClr>
              </a:gs>
            </a:gsLst>
            <a:lin ang="5400000" scaled="1"/>
          </a:gradFill>
          <a:ln w="9525">
            <a:noFill/>
            <a:miter lim="800000"/>
            <a:headEnd/>
            <a:tailEnd/>
          </a:ln>
          <a:effectLst/>
        </p:spPr>
        <p:txBody>
          <a:bodyPr wrap="none" anchor="ctr"/>
          <a:lstStyle/>
          <a:p>
            <a:pPr>
              <a:defRPr/>
            </a:pPr>
            <a:endParaRPr lang="en-US" dirty="0"/>
          </a:p>
        </p:txBody>
      </p:sp>
      <p:sp>
        <p:nvSpPr>
          <p:cNvPr id="1028" name="Rectangle 2"/>
          <p:cNvSpPr>
            <a:spLocks noGrp="1" noChangeArrowheads="1"/>
          </p:cNvSpPr>
          <p:nvPr>
            <p:ph type="title"/>
          </p:nvPr>
        </p:nvSpPr>
        <p:spPr bwMode="auto">
          <a:xfrm>
            <a:off x="5181600" y="228601"/>
            <a:ext cx="7010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139825"/>
            <a:ext cx="10972800" cy="4986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E0A261C-322C-402E-97F7-FDE350C3A6FB}" type="slidenum">
              <a:rPr lang="en-US"/>
              <a:pPr>
                <a:defRPr/>
              </a:pPr>
              <a:t>‹#›</a:t>
            </a:fld>
            <a:endParaRPr lang="en-US" dirty="0"/>
          </a:p>
        </p:txBody>
      </p:sp>
      <p:pic>
        <p:nvPicPr>
          <p:cNvPr id="4" name="Picture 13" descr="logo header"/>
          <p:cNvPicPr>
            <a:picLocks noChangeAspect="1" noChangeArrowheads="1"/>
          </p:cNvPicPr>
          <p:nvPr userDrawn="1"/>
        </p:nvPicPr>
        <p:blipFill rotWithShape="1">
          <a:blip r:embed="rId14" cstate="screen"/>
          <a:srcRect r="4000"/>
          <a:stretch/>
        </p:blipFill>
        <p:spPr bwMode="auto">
          <a:xfrm>
            <a:off x="0" y="1"/>
            <a:ext cx="4876800"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accent2"/>
          </a:solidFill>
          <a:latin typeface="Arial Black" pitchFamily="34" charset="0"/>
        </a:defRPr>
      </a:lvl2pPr>
      <a:lvl3pPr algn="ctr" rtl="0" eaLnBrk="0" fontAlgn="base" hangingPunct="0">
        <a:spcBef>
          <a:spcPct val="0"/>
        </a:spcBef>
        <a:spcAft>
          <a:spcPct val="0"/>
        </a:spcAft>
        <a:defRPr sz="2400">
          <a:solidFill>
            <a:schemeClr val="accent2"/>
          </a:solidFill>
          <a:latin typeface="Arial Black" pitchFamily="34" charset="0"/>
        </a:defRPr>
      </a:lvl3pPr>
      <a:lvl4pPr algn="ctr" rtl="0" eaLnBrk="0" fontAlgn="base" hangingPunct="0">
        <a:spcBef>
          <a:spcPct val="0"/>
        </a:spcBef>
        <a:spcAft>
          <a:spcPct val="0"/>
        </a:spcAft>
        <a:defRPr sz="2400">
          <a:solidFill>
            <a:schemeClr val="accent2"/>
          </a:solidFill>
          <a:latin typeface="Arial Black" pitchFamily="34" charset="0"/>
        </a:defRPr>
      </a:lvl4pPr>
      <a:lvl5pPr algn="ctr" rtl="0" eaLnBrk="0" fontAlgn="base" hangingPunct="0">
        <a:spcBef>
          <a:spcPct val="0"/>
        </a:spcBef>
        <a:spcAft>
          <a:spcPct val="0"/>
        </a:spcAft>
        <a:defRPr sz="2400">
          <a:solidFill>
            <a:schemeClr val="accent2"/>
          </a:solidFill>
          <a:latin typeface="Arial Black" pitchFamily="34" charset="0"/>
        </a:defRPr>
      </a:lvl5pPr>
      <a:lvl6pPr marL="457200" algn="ctr" rtl="0" fontAlgn="base">
        <a:spcBef>
          <a:spcPct val="0"/>
        </a:spcBef>
        <a:spcAft>
          <a:spcPct val="0"/>
        </a:spcAft>
        <a:defRPr sz="2400">
          <a:solidFill>
            <a:schemeClr val="accent2"/>
          </a:solidFill>
          <a:latin typeface="Arial Black" pitchFamily="34" charset="0"/>
        </a:defRPr>
      </a:lvl6pPr>
      <a:lvl7pPr marL="914400" algn="ctr" rtl="0" fontAlgn="base">
        <a:spcBef>
          <a:spcPct val="0"/>
        </a:spcBef>
        <a:spcAft>
          <a:spcPct val="0"/>
        </a:spcAft>
        <a:defRPr sz="2400">
          <a:solidFill>
            <a:schemeClr val="accent2"/>
          </a:solidFill>
          <a:latin typeface="Arial Black" pitchFamily="34" charset="0"/>
        </a:defRPr>
      </a:lvl7pPr>
      <a:lvl8pPr marL="1371600" algn="ctr" rtl="0" fontAlgn="base">
        <a:spcBef>
          <a:spcPct val="0"/>
        </a:spcBef>
        <a:spcAft>
          <a:spcPct val="0"/>
        </a:spcAft>
        <a:defRPr sz="2400">
          <a:solidFill>
            <a:schemeClr val="accent2"/>
          </a:solidFill>
          <a:latin typeface="Arial Black" pitchFamily="34" charset="0"/>
        </a:defRPr>
      </a:lvl8pPr>
      <a:lvl9pPr marL="1828800" algn="ctr" rtl="0" fontAlgn="base">
        <a:spcBef>
          <a:spcPct val="0"/>
        </a:spcBef>
        <a:spcAft>
          <a:spcPct val="0"/>
        </a:spcAft>
        <a:defRPr sz="24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lumMod val="65000"/>
              <a:lumOff val="35000"/>
            </a:schemeClr>
          </a:solidFill>
          <a:latin typeface="+mn-lt"/>
        </a:defRPr>
      </a:lvl2pPr>
      <a:lvl3pPr marL="1143000" indent="-228600" algn="l" rtl="0" eaLnBrk="0" fontAlgn="base" hangingPunct="0">
        <a:spcBef>
          <a:spcPct val="20000"/>
        </a:spcBef>
        <a:spcAft>
          <a:spcPct val="0"/>
        </a:spcAft>
        <a:buChar char="•"/>
        <a:defRPr sz="18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1600">
          <a:solidFill>
            <a:schemeClr val="tx1">
              <a:lumMod val="65000"/>
              <a:lumOff val="35000"/>
            </a:schemeClr>
          </a:solidFill>
          <a:latin typeface="+mn-lt"/>
        </a:defRPr>
      </a:lvl4pPr>
      <a:lvl5pPr marL="2057400" indent="-228600" algn="l" rtl="0" eaLnBrk="0" fontAlgn="base" hangingPunct="0">
        <a:spcBef>
          <a:spcPct val="20000"/>
        </a:spcBef>
        <a:spcAft>
          <a:spcPct val="0"/>
        </a:spcAft>
        <a:buChar char="»"/>
        <a:defRPr sz="1400">
          <a:solidFill>
            <a:schemeClr val="tx1">
              <a:lumMod val="65000"/>
              <a:lumOff val="35000"/>
            </a:schemeClr>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8F77-F9F5-403E-9F79-3AD4BE7C3193}"/>
              </a:ext>
            </a:extLst>
          </p:cNvPr>
          <p:cNvSpPr>
            <a:spLocks noGrp="1"/>
          </p:cNvSpPr>
          <p:nvPr>
            <p:ph type="ctrTitle"/>
          </p:nvPr>
        </p:nvSpPr>
        <p:spPr>
          <a:xfrm>
            <a:off x="914400" y="2130426"/>
            <a:ext cx="10363200" cy="2441574"/>
          </a:xfrm>
        </p:spPr>
        <p:txBody>
          <a:bodyPr/>
          <a:lstStyle/>
          <a:p>
            <a:r>
              <a:rPr lang="en-US"/>
              <a:t>HOA Meeting DATE</a:t>
            </a:r>
            <a:endParaRPr lang="en-US" dirty="0"/>
          </a:p>
        </p:txBody>
      </p:sp>
      <p:sp>
        <p:nvSpPr>
          <p:cNvPr id="3" name="Subtitle 2">
            <a:extLst>
              <a:ext uri="{FF2B5EF4-FFF2-40B4-BE49-F238E27FC236}">
                <a16:creationId xmlns:a16="http://schemas.microsoft.com/office/drawing/2014/main" id="{B8D03AE0-1F27-4B9D-A21B-53204AFE28E1}"/>
              </a:ext>
            </a:extLst>
          </p:cNvPr>
          <p:cNvSpPr>
            <a:spLocks noGrp="1"/>
          </p:cNvSpPr>
          <p:nvPr>
            <p:ph type="subTitle" idx="1"/>
          </p:nvPr>
        </p:nvSpPr>
        <p:spPr>
          <a:xfrm>
            <a:off x="1828800" y="2438400"/>
            <a:ext cx="8534400" cy="3200400"/>
          </a:xfrm>
        </p:spPr>
        <p:txBody>
          <a:bodyPr/>
          <a:lstStyle/>
          <a:p>
            <a:r>
              <a:rPr lang="en-US" sz="5400" dirty="0"/>
              <a:t>Cistern Discussion</a:t>
            </a:r>
          </a:p>
          <a:p>
            <a:r>
              <a:rPr lang="en-US" dirty="0"/>
              <a:t>Roosevelt Ridge HOA</a:t>
            </a:r>
          </a:p>
          <a:p>
            <a:endParaRPr lang="en-US" dirty="0"/>
          </a:p>
          <a:p>
            <a:r>
              <a:rPr lang="en-US" dirty="0"/>
              <a:t>Presented to Timberline Fire Protection District and updated with comments</a:t>
            </a:r>
          </a:p>
        </p:txBody>
      </p:sp>
      <p:sp>
        <p:nvSpPr>
          <p:cNvPr id="4" name="Slide Number Placeholder 3">
            <a:extLst>
              <a:ext uri="{FF2B5EF4-FFF2-40B4-BE49-F238E27FC236}">
                <a16:creationId xmlns:a16="http://schemas.microsoft.com/office/drawing/2014/main" id="{D93B9B48-96C7-405A-99C0-EF044C90247E}"/>
              </a:ext>
            </a:extLst>
          </p:cNvPr>
          <p:cNvSpPr>
            <a:spLocks noGrp="1"/>
          </p:cNvSpPr>
          <p:nvPr>
            <p:ph type="sldNum" sz="quarter" idx="12"/>
          </p:nvPr>
        </p:nvSpPr>
        <p:spPr/>
        <p:txBody>
          <a:bodyPr/>
          <a:lstStyle/>
          <a:p>
            <a:fld id="{2830D6D8-196A-466D-8E84-553E1BC01319}" type="slidenum">
              <a:rPr lang="en-US" smtClean="0"/>
              <a:pPr/>
              <a:t>1</a:t>
            </a:fld>
            <a:endParaRPr lang="en-US" dirty="0"/>
          </a:p>
        </p:txBody>
      </p:sp>
    </p:spTree>
    <p:extLst>
      <p:ext uri="{BB962C8B-B14F-4D97-AF65-F5344CB8AC3E}">
        <p14:creationId xmlns:p14="http://schemas.microsoft.com/office/powerpoint/2010/main" val="230922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699A-B655-4424-B133-D5264E960926}"/>
              </a:ext>
            </a:extLst>
          </p:cNvPr>
          <p:cNvSpPr>
            <a:spLocks noGrp="1"/>
          </p:cNvSpPr>
          <p:nvPr>
            <p:ph type="title"/>
          </p:nvPr>
        </p:nvSpPr>
        <p:spPr/>
        <p:txBody>
          <a:bodyPr/>
          <a:lstStyle/>
          <a:p>
            <a:r>
              <a:rPr lang="en-US" dirty="0"/>
              <a:t>Basic Concept</a:t>
            </a:r>
          </a:p>
        </p:txBody>
      </p:sp>
      <p:sp>
        <p:nvSpPr>
          <p:cNvPr id="11" name="Content Placeholder 10"/>
          <p:cNvSpPr>
            <a:spLocks noGrp="1"/>
          </p:cNvSpPr>
          <p:nvPr>
            <p:ph sz="half" idx="1"/>
          </p:nvPr>
        </p:nvSpPr>
        <p:spPr/>
        <p:txBody>
          <a:bodyPr>
            <a:normAutofit lnSpcReduction="10000"/>
          </a:bodyPr>
          <a:lstStyle/>
          <a:p>
            <a:r>
              <a:rPr lang="en-US" dirty="0"/>
              <a:t>Fire Protection Cistern Primer</a:t>
            </a:r>
          </a:p>
          <a:p>
            <a:pPr lvl="1"/>
            <a:r>
              <a:rPr lang="en-US" dirty="0"/>
              <a:t>Tanks are typically Steel or Fiberglass / Plastic, concrete can be used as well.</a:t>
            </a:r>
          </a:p>
          <a:p>
            <a:pPr lvl="1"/>
            <a:r>
              <a:rPr lang="en-US" dirty="0"/>
              <a:t>Buried below the frost line or above ground and insulated with an immersion heater</a:t>
            </a:r>
          </a:p>
          <a:p>
            <a:pPr lvl="1"/>
            <a:r>
              <a:rPr lang="en-US" dirty="0"/>
              <a:t>May or may not require a manhole, will require access / inspection port</a:t>
            </a:r>
          </a:p>
          <a:p>
            <a:pPr lvl="1"/>
            <a:r>
              <a:rPr lang="en-US" dirty="0"/>
              <a:t>6 in </a:t>
            </a:r>
            <a:r>
              <a:rPr lang="en-US" dirty="0" err="1"/>
              <a:t>NST</a:t>
            </a:r>
            <a:r>
              <a:rPr lang="en-US" dirty="0"/>
              <a:t> dry hydrant, gravity feed </a:t>
            </a:r>
            <a:r>
              <a:rPr lang="en-US" dirty="0" err="1"/>
              <a:t>prefered</a:t>
            </a:r>
            <a:endParaRPr lang="en-US" dirty="0"/>
          </a:p>
          <a:p>
            <a:pPr lvl="1"/>
            <a:r>
              <a:rPr lang="en-US" dirty="0"/>
              <a:t>Not required to have a pump</a:t>
            </a:r>
          </a:p>
          <a:p>
            <a:pPr lvl="1"/>
            <a:r>
              <a:rPr lang="en-US" dirty="0"/>
              <a:t>Vented</a:t>
            </a:r>
          </a:p>
          <a:p>
            <a:pPr lvl="1"/>
            <a:r>
              <a:rPr lang="en-US" dirty="0"/>
              <a:t>30K gal tank is 12 </a:t>
            </a:r>
            <a:r>
              <a:rPr lang="en-US" dirty="0" err="1"/>
              <a:t>ft</a:t>
            </a:r>
            <a:r>
              <a:rPr lang="en-US" dirty="0"/>
              <a:t> diameter x 40 </a:t>
            </a:r>
            <a:r>
              <a:rPr lang="en-US" dirty="0" err="1"/>
              <a:t>ft</a:t>
            </a:r>
            <a:endParaRPr lang="en-US" dirty="0"/>
          </a:p>
          <a:p>
            <a:pPr lvl="1"/>
            <a:r>
              <a:rPr lang="en-US" dirty="0"/>
              <a:t>Smaller tanks chained together can be more economical (3x 10k gal)</a:t>
            </a:r>
          </a:p>
          <a:p>
            <a:endParaRPr lang="en-US" dirty="0"/>
          </a:p>
        </p:txBody>
      </p:sp>
      <p:sp>
        <p:nvSpPr>
          <p:cNvPr id="4" name="Slide Number Placeholder 3">
            <a:extLst>
              <a:ext uri="{FF2B5EF4-FFF2-40B4-BE49-F238E27FC236}">
                <a16:creationId xmlns:a16="http://schemas.microsoft.com/office/drawing/2014/main" id="{643590F1-74B2-4192-B817-A63CC454CB8C}"/>
              </a:ext>
            </a:extLst>
          </p:cNvPr>
          <p:cNvSpPr>
            <a:spLocks noGrp="1"/>
          </p:cNvSpPr>
          <p:nvPr>
            <p:ph type="sldNum" sz="quarter" idx="12"/>
          </p:nvPr>
        </p:nvSpPr>
        <p:spPr/>
        <p:txBody>
          <a:bodyPr/>
          <a:lstStyle/>
          <a:p>
            <a:fld id="{0705382A-F4CB-405C-8597-288A2149FA52}" type="slidenum">
              <a:rPr lang="en-US" smtClean="0"/>
              <a:pPr/>
              <a:t>10</a:t>
            </a:fld>
            <a:endParaRPr lang="en-US" dirty="0"/>
          </a:p>
        </p:txBody>
      </p:sp>
      <p:pic>
        <p:nvPicPr>
          <p:cNvPr id="1026" name="Picture 2" descr="https://attachment.outlook.live.net/owa/TBERTELE@msn.com/service.svc/s/GetAttachmentThumbnail?id=AQMkADAwATc3AGZmAGUtODA1YS0yYzJjLTAwAi0wMAoARgAAA9db9u9mulpLjWIQ4bNUBZQHAL23zjNBLKJBj%2BjigQaqwe0AAAIBCQAAAItXmigEADhNqpkA1y7%2BAfkAAhJTi5EAAAABEgAQAKmWkSOIVx5LvR%2FnGi3bPGE%3D&amp;thumbnailType=2&amp;owa=outlook.live.com&amp;scriptVer=2019052703.02&amp;isc=1&amp;X-OWA-CANARY=_ASuND5Gt0eqMp0MVlfr9VCY44XS5dYYFuGPNwxqsi66z-c1GFrn4MdBijIdhVo6kbStIzou7l0.&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DkxNTE4LTIxNTMzOTMxOTZcIixcInB1aWRcIjpcIjIxMTEwNTU4ODg3ODg1MjRcIixcIm9pZFwiOlwiMDAwNzdmZmUtODA1YS0yYzJjLTAwMDAtMDAwMDAwMDAwMDAwXCIsXCJzY29wZVwiOlwiT3dhRG93bmxvYWRcIn0iLCJuYmYiOjE1NTkzMTIxMTIsImV4cCI6MTU1OTMxMjcxMiwiaXNzIjoiMDAwMDAwMDItMDAwMC0wZmYxLWNlMDAtMDAwMDAwMDAwMDAwQDg0ZGY5ZTdmLWU5ZjYtNDBhZi1iNDM1LWFhYWFhYWFhYWFhYSIsImF1ZCI6IjAwMDAwMDAyLTAwMDAtMGZmMS1jZTAwLTAwMDAwMDAwMDAwMC9hdHRhY2htZW50Lm91dGxvb2subGl2ZS5uZXRAODRkZjllN2YtZTlmNi00MGFmLWI0MzUtYWFhYWFhYWFhYWFhIn0.NbSnJC0k4H_4gL-6dB_KSH9KjXrjkh4wbK_acCvf-bItg2hQXx9UCqFcnIqK78L-ofdDOa-QsDEgCIrsK8UksvAhOupdGLrszbKWf8-efJcYbAK6ecghgokraEHUAs8MTtTjG9aqy5PDh--ZgVXbu8OIPHMKts5K8fWGZJbBWnpip9W2tHYvoh6uoU7gIxujgXSGPDJdfqMgWeDtkW0oSCf7KtZO7dcUQnBWznJ8GORwcZOMT8yVSzbZhczmtz9RH4b6QpgNUkGhPrLoYg2X3I53GQZ92KLhUz5g_8-R5KHhg-Cz11Ce9V4p6MjV3848Ho6g__YZImx5OSnUwgHaIQ&amp;animation=tru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1551939"/>
            <a:ext cx="5384800" cy="4165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717223"/>
            <a:ext cx="4876800" cy="215444"/>
          </a:xfrm>
          <a:prstGeom prst="rect">
            <a:avLst/>
          </a:prstGeom>
          <a:noFill/>
        </p:spPr>
        <p:txBody>
          <a:bodyPr wrap="square" rtlCol="0">
            <a:spAutoFit/>
          </a:bodyPr>
          <a:lstStyle/>
          <a:p>
            <a:pPr algn="ctr"/>
            <a:r>
              <a:rPr lang="en-US" sz="800" dirty="0"/>
              <a:t>This is more applicable to a single home cistern consisting of a tank and lid, but close enough</a:t>
            </a:r>
          </a:p>
        </p:txBody>
      </p:sp>
    </p:spTree>
    <p:extLst>
      <p:ext uri="{BB962C8B-B14F-4D97-AF65-F5344CB8AC3E}">
        <p14:creationId xmlns:p14="http://schemas.microsoft.com/office/powerpoint/2010/main" val="191540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66758" y="1054844"/>
            <a:ext cx="5228828" cy="5472212"/>
          </a:xfrm>
          <a:prstGeom prst="rect">
            <a:avLst/>
          </a:prstGeom>
          <a:ln>
            <a:solidFill>
              <a:srgbClr val="FF0000"/>
            </a:solidFill>
          </a:ln>
        </p:spPr>
      </p:pic>
      <p:sp>
        <p:nvSpPr>
          <p:cNvPr id="2" name="Title 1"/>
          <p:cNvSpPr>
            <a:spLocks noGrp="1"/>
          </p:cNvSpPr>
          <p:nvPr>
            <p:ph type="title"/>
          </p:nvPr>
        </p:nvSpPr>
        <p:spPr/>
        <p:txBody>
          <a:bodyPr/>
          <a:lstStyle/>
          <a:p>
            <a:r>
              <a:rPr lang="en-US" dirty="0"/>
              <a:t>Typical Tank Installation</a:t>
            </a:r>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11</a:t>
            </a:fld>
            <a:endParaRPr lang="en-US" dirty="0"/>
          </a:p>
        </p:txBody>
      </p:sp>
      <p:pic>
        <p:nvPicPr>
          <p:cNvPr id="3076" name="Picture 4" descr="https://y3e3p9t6.stackpathcdn.com/wp-content/uploads/2019/01/DW-johnson-main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409568" y="3533773"/>
            <a:ext cx="3653367" cy="2740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21428" y="1828800"/>
            <a:ext cx="1975669" cy="923330"/>
          </a:xfrm>
          <a:prstGeom prst="rect">
            <a:avLst/>
          </a:prstGeom>
          <a:noFill/>
        </p:spPr>
        <p:txBody>
          <a:bodyPr wrap="square" rtlCol="0">
            <a:spAutoFit/>
          </a:bodyPr>
          <a:lstStyle/>
          <a:p>
            <a:r>
              <a:rPr lang="en-US" dirty="0"/>
              <a:t>Gravel / Sand, typically 1 </a:t>
            </a:r>
            <a:r>
              <a:rPr lang="en-US" dirty="0" err="1"/>
              <a:t>ft</a:t>
            </a:r>
            <a:r>
              <a:rPr lang="en-US" dirty="0"/>
              <a:t> buffer around</a:t>
            </a:r>
          </a:p>
        </p:txBody>
      </p:sp>
      <p:sp>
        <p:nvSpPr>
          <p:cNvPr id="13" name="TextBox 12"/>
          <p:cNvSpPr txBox="1"/>
          <p:nvPr/>
        </p:nvSpPr>
        <p:spPr>
          <a:xfrm>
            <a:off x="525690" y="4505333"/>
            <a:ext cx="1912710" cy="1477328"/>
          </a:xfrm>
          <a:prstGeom prst="rect">
            <a:avLst/>
          </a:prstGeom>
          <a:noFill/>
        </p:spPr>
        <p:txBody>
          <a:bodyPr wrap="square" rtlCol="0">
            <a:spAutoFit/>
          </a:bodyPr>
          <a:lstStyle/>
          <a:p>
            <a:r>
              <a:rPr lang="en-US" dirty="0"/>
              <a:t>Desert / warm climate install, frost line requirements not identical</a:t>
            </a:r>
          </a:p>
        </p:txBody>
      </p:sp>
      <p:pic>
        <p:nvPicPr>
          <p:cNvPr id="3074" name="Picture 2" descr="https://y3e3p9t6.stackpathcdn.com/wp-content/uploads/2019/01/DW-johnson-main.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4819" y="1280037"/>
            <a:ext cx="3347884" cy="2510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2752130"/>
            <a:ext cx="184731" cy="369332"/>
          </a:xfrm>
          <a:prstGeom prst="rect">
            <a:avLst/>
          </a:prstGeom>
          <a:noFill/>
        </p:spPr>
        <p:txBody>
          <a:bodyPr wrap="none" rtlCol="0">
            <a:spAutoFit/>
          </a:bodyPr>
          <a:lstStyle/>
          <a:p>
            <a:endParaRPr lang="en-US" dirty="0"/>
          </a:p>
        </p:txBody>
      </p:sp>
      <p:sp>
        <p:nvSpPr>
          <p:cNvPr id="12" name="TextBox 11"/>
          <p:cNvSpPr txBox="1"/>
          <p:nvPr/>
        </p:nvSpPr>
        <p:spPr>
          <a:xfrm>
            <a:off x="7090635" y="4546810"/>
            <a:ext cx="4572000" cy="369332"/>
          </a:xfrm>
          <a:prstGeom prst="rect">
            <a:avLst/>
          </a:prstGeom>
          <a:noFill/>
        </p:spPr>
        <p:txBody>
          <a:bodyPr wrap="square" rtlCol="0">
            <a:spAutoFit/>
          </a:bodyPr>
          <a:lstStyle/>
          <a:p>
            <a:r>
              <a:rPr lang="en-US" dirty="0">
                <a:solidFill>
                  <a:srgbClr val="FF0000"/>
                </a:solidFill>
              </a:rPr>
              <a:t>National Storage Tank Recommendations</a:t>
            </a:r>
          </a:p>
        </p:txBody>
      </p:sp>
    </p:spTree>
    <p:extLst>
      <p:ext uri="{BB962C8B-B14F-4D97-AF65-F5344CB8AC3E}">
        <p14:creationId xmlns:p14="http://schemas.microsoft.com/office/powerpoint/2010/main" val="82241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Used Tank Options</a:t>
            </a:r>
          </a:p>
        </p:txBody>
      </p:sp>
      <p:sp>
        <p:nvSpPr>
          <p:cNvPr id="3" name="Content Placeholder 2"/>
          <p:cNvSpPr>
            <a:spLocks noGrp="1"/>
          </p:cNvSpPr>
          <p:nvPr>
            <p:ph sz="half" idx="1"/>
          </p:nvPr>
        </p:nvSpPr>
        <p:spPr>
          <a:xfrm>
            <a:off x="609599" y="1143000"/>
            <a:ext cx="6553201" cy="3428999"/>
          </a:xfrm>
        </p:spPr>
        <p:txBody>
          <a:bodyPr/>
          <a:lstStyle/>
          <a:p>
            <a:r>
              <a:rPr lang="en-US" dirty="0"/>
              <a:t>Used frack water tank (22k gal) $10-22K</a:t>
            </a:r>
          </a:p>
          <a:p>
            <a:pPr lvl="1"/>
            <a:r>
              <a:rPr lang="en-US" dirty="0"/>
              <a:t>Weldments and modifications ($4,000)</a:t>
            </a:r>
          </a:p>
          <a:p>
            <a:pPr lvl="1"/>
            <a:r>
              <a:rPr lang="en-US" dirty="0"/>
              <a:t>Transport ($2,000)</a:t>
            </a:r>
          </a:p>
          <a:p>
            <a:pPr lvl="1"/>
            <a:r>
              <a:rPr lang="en-US" dirty="0"/>
              <a:t>Need two to meet capacity requirements</a:t>
            </a:r>
          </a:p>
          <a:p>
            <a:r>
              <a:rPr lang="en-US" dirty="0"/>
              <a:t>Used underground fuel tanks</a:t>
            </a:r>
          </a:p>
          <a:p>
            <a:pPr lvl="1"/>
            <a:r>
              <a:rPr lang="en-US" dirty="0"/>
              <a:t>Up to 30k gal</a:t>
            </a:r>
          </a:p>
          <a:p>
            <a:pPr lvl="1"/>
            <a:r>
              <a:rPr lang="en-US" dirty="0"/>
              <a:t>$8-12K plus transport</a:t>
            </a:r>
          </a:p>
          <a:p>
            <a:pPr lvl="1"/>
            <a:r>
              <a:rPr lang="en-US" dirty="0"/>
              <a:t>Generally fiberglass / plastic</a:t>
            </a:r>
          </a:p>
          <a:p>
            <a:pPr lvl="1"/>
            <a:r>
              <a:rPr lang="en-US" dirty="0"/>
              <a:t>Harder to install than steel tanks, difficult to inspect / risk</a:t>
            </a:r>
          </a:p>
        </p:txBody>
      </p:sp>
      <p:sp>
        <p:nvSpPr>
          <p:cNvPr id="7" name="Content Placeholder 6"/>
          <p:cNvSpPr>
            <a:spLocks noGrp="1"/>
          </p:cNvSpPr>
          <p:nvPr>
            <p:ph sz="half" idx="2"/>
          </p:nvPr>
        </p:nvSpPr>
        <p:spPr>
          <a:xfrm>
            <a:off x="7162801" y="4419600"/>
            <a:ext cx="4567294" cy="1981200"/>
          </a:xfrm>
        </p:spPr>
        <p:txBody>
          <a:bodyPr/>
          <a:lstStyle/>
          <a:p>
            <a:r>
              <a:rPr lang="en-US" dirty="0"/>
              <a:t>50,000 gal used </a:t>
            </a:r>
            <a:r>
              <a:rPr lang="en-US" dirty="0" err="1"/>
              <a:t>JetA</a:t>
            </a:r>
            <a:r>
              <a:rPr lang="en-US" dirty="0"/>
              <a:t> tank, $32k</a:t>
            </a:r>
          </a:p>
          <a:p>
            <a:r>
              <a:rPr lang="en-US" dirty="0"/>
              <a:t>Details pending </a:t>
            </a:r>
          </a:p>
        </p:txBody>
      </p:sp>
      <p:sp>
        <p:nvSpPr>
          <p:cNvPr id="4" name="Slide Number Placeholder 3"/>
          <p:cNvSpPr>
            <a:spLocks noGrp="1"/>
          </p:cNvSpPr>
          <p:nvPr>
            <p:ph type="sldNum" sz="quarter" idx="12"/>
          </p:nvPr>
        </p:nvSpPr>
        <p:spPr/>
        <p:txBody>
          <a:bodyPr/>
          <a:lstStyle/>
          <a:p>
            <a:pPr>
              <a:defRPr/>
            </a:pPr>
            <a:fld id="{0705382A-F4CB-405C-8597-288A2149FA52}" type="slidenum">
              <a:rPr lang="en-US" smtClean="0"/>
              <a:pPr>
                <a:defRPr/>
              </a:pPr>
              <a:t>12</a:t>
            </a:fld>
            <a:endParaRPr lang="en-US" dirty="0"/>
          </a:p>
        </p:txBody>
      </p:sp>
      <p:pic>
        <p:nvPicPr>
          <p:cNvPr id="5" name="Picture 4"/>
          <p:cNvPicPr>
            <a:picLocks noChangeAspect="1"/>
          </p:cNvPicPr>
          <p:nvPr/>
        </p:nvPicPr>
        <p:blipFill>
          <a:blip r:embed="rId2"/>
          <a:stretch>
            <a:fillRect/>
          </a:stretch>
        </p:blipFill>
        <p:spPr>
          <a:xfrm>
            <a:off x="7162800" y="1142999"/>
            <a:ext cx="4567295" cy="3169406"/>
          </a:xfrm>
          <a:prstGeom prst="rect">
            <a:avLst/>
          </a:prstGeom>
        </p:spPr>
      </p:pic>
      <p:pic>
        <p:nvPicPr>
          <p:cNvPr id="6" name="Picture 5"/>
          <p:cNvPicPr>
            <a:picLocks noChangeAspect="1"/>
          </p:cNvPicPr>
          <p:nvPr/>
        </p:nvPicPr>
        <p:blipFill rotWithShape="1">
          <a:blip r:embed="rId3"/>
          <a:srcRect t="18204"/>
          <a:stretch/>
        </p:blipFill>
        <p:spPr>
          <a:xfrm>
            <a:off x="1143000" y="4648200"/>
            <a:ext cx="5581019" cy="2054258"/>
          </a:xfrm>
          <a:prstGeom prst="rect">
            <a:avLst/>
          </a:prstGeom>
        </p:spPr>
      </p:pic>
    </p:spTree>
    <p:extLst>
      <p:ext uri="{BB962C8B-B14F-4D97-AF65-F5344CB8AC3E}">
        <p14:creationId xmlns:p14="http://schemas.microsoft.com/office/powerpoint/2010/main" val="326831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Precast Concrete Cisterns</a:t>
            </a:r>
          </a:p>
        </p:txBody>
      </p:sp>
      <p:pic>
        <p:nvPicPr>
          <p:cNvPr id="7" name="Content Placeholder 6"/>
          <p:cNvPicPr>
            <a:picLocks noGrp="1" noChangeAspect="1"/>
          </p:cNvPicPr>
          <p:nvPr>
            <p:ph sz="half" idx="1"/>
          </p:nvPr>
        </p:nvPicPr>
        <p:blipFill>
          <a:blip r:embed="rId2"/>
          <a:stretch>
            <a:fillRect/>
          </a:stretch>
        </p:blipFill>
        <p:spPr>
          <a:xfrm>
            <a:off x="463384" y="5486401"/>
            <a:ext cx="6513992" cy="109049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72642" y="1143000"/>
            <a:ext cx="5234716" cy="4983163"/>
          </a:xfrm>
          <a:prstGeom prst="rect">
            <a:avLst/>
          </a:prstGeom>
        </p:spPr>
      </p:pic>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13</a:t>
            </a:fld>
            <a:endParaRPr lang="en-US" dirty="0"/>
          </a:p>
        </p:txBody>
      </p:sp>
      <p:sp>
        <p:nvSpPr>
          <p:cNvPr id="9" name="TextBox 8"/>
          <p:cNvSpPr txBox="1"/>
          <p:nvPr/>
        </p:nvSpPr>
        <p:spPr>
          <a:xfrm>
            <a:off x="228600" y="1383319"/>
            <a:ext cx="1639185" cy="1169551"/>
          </a:xfrm>
          <a:prstGeom prst="rect">
            <a:avLst/>
          </a:prstGeom>
          <a:noFill/>
        </p:spPr>
        <p:txBody>
          <a:bodyPr wrap="square" rtlCol="0">
            <a:spAutoFit/>
          </a:bodyPr>
          <a:lstStyle/>
          <a:p>
            <a:r>
              <a:rPr lang="en-US" sz="1400" dirty="0"/>
              <a:t>Oldcastle Precast tanks $15k / 10k gal tank plus transport and crane</a:t>
            </a:r>
          </a:p>
        </p:txBody>
      </p:sp>
      <p:pic>
        <p:nvPicPr>
          <p:cNvPr id="10" name="Picture 9"/>
          <p:cNvPicPr>
            <a:picLocks noChangeAspect="1"/>
          </p:cNvPicPr>
          <p:nvPr/>
        </p:nvPicPr>
        <p:blipFill>
          <a:blip r:embed="rId4"/>
          <a:stretch>
            <a:fillRect/>
          </a:stretch>
        </p:blipFill>
        <p:spPr>
          <a:xfrm>
            <a:off x="1867785" y="1390148"/>
            <a:ext cx="4192628" cy="3105651"/>
          </a:xfrm>
          <a:prstGeom prst="rect">
            <a:avLst/>
          </a:prstGeom>
        </p:spPr>
      </p:pic>
      <p:pic>
        <p:nvPicPr>
          <p:cNvPr id="8" name="Picture 7"/>
          <p:cNvPicPr>
            <a:picLocks noChangeAspect="1"/>
          </p:cNvPicPr>
          <p:nvPr/>
        </p:nvPicPr>
        <p:blipFill>
          <a:blip r:embed="rId5"/>
          <a:stretch>
            <a:fillRect/>
          </a:stretch>
        </p:blipFill>
        <p:spPr>
          <a:xfrm>
            <a:off x="495300" y="3777149"/>
            <a:ext cx="3505200" cy="1254256"/>
          </a:xfrm>
          <a:prstGeom prst="rect">
            <a:avLst/>
          </a:prstGeom>
        </p:spPr>
      </p:pic>
    </p:spTree>
    <p:extLst>
      <p:ext uri="{BB962C8B-B14F-4D97-AF65-F5344CB8AC3E}">
        <p14:creationId xmlns:p14="http://schemas.microsoft.com/office/powerpoint/2010/main" val="95878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maximum draft (head)</a:t>
            </a:r>
          </a:p>
        </p:txBody>
      </p:sp>
      <p:sp>
        <p:nvSpPr>
          <p:cNvPr id="3" name="Content Placeholder 2"/>
          <p:cNvSpPr>
            <a:spLocks noGrp="1"/>
          </p:cNvSpPr>
          <p:nvPr>
            <p:ph sz="half" idx="1"/>
          </p:nvPr>
        </p:nvSpPr>
        <p:spPr>
          <a:xfrm>
            <a:off x="609600" y="1143001"/>
            <a:ext cx="5715000" cy="610983"/>
          </a:xfrm>
        </p:spPr>
        <p:txBody>
          <a:bodyPr/>
          <a:lstStyle/>
          <a:p>
            <a:r>
              <a:rPr lang="en-US" dirty="0"/>
              <a:t>Suction Lift with no losses</a:t>
            </a:r>
          </a:p>
        </p:txBody>
      </p:sp>
      <p:sp>
        <p:nvSpPr>
          <p:cNvPr id="4" name="Content Placeholder 3"/>
          <p:cNvSpPr>
            <a:spLocks noGrp="1"/>
          </p:cNvSpPr>
          <p:nvPr>
            <p:ph sz="half" idx="2"/>
          </p:nvPr>
        </p:nvSpPr>
        <p:spPr>
          <a:xfrm>
            <a:off x="5181600" y="1143001"/>
            <a:ext cx="6400800" cy="4983163"/>
          </a:xfrm>
        </p:spPr>
        <p:txBody>
          <a:bodyPr/>
          <a:lstStyle/>
          <a:p>
            <a:r>
              <a:rPr lang="en-US" dirty="0"/>
              <a:t>Taking into consideration the surrounding atmospheric pressure and friction loss in the intake hose, every fire pump in good repair should be able to lift water at least 15 feet (at sea level).</a:t>
            </a:r>
          </a:p>
          <a:p>
            <a:r>
              <a:rPr lang="en-US" dirty="0"/>
              <a:t>Ratio 10.5/14.7=.71</a:t>
            </a:r>
          </a:p>
          <a:p>
            <a:r>
              <a:rPr lang="en-US" dirty="0"/>
              <a:t>15 X .71 = 10.7 </a:t>
            </a:r>
            <a:r>
              <a:rPr lang="en-US" dirty="0" err="1"/>
              <a:t>ft</a:t>
            </a:r>
            <a:r>
              <a:rPr lang="en-US" dirty="0"/>
              <a:t> (estimate for RR)</a:t>
            </a:r>
          </a:p>
          <a:p>
            <a:endParaRPr lang="en-US" dirty="0"/>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14</a:t>
            </a:fld>
            <a:endParaRPr lang="en-US" dirty="0"/>
          </a:p>
        </p:txBody>
      </p:sp>
      <p:pic>
        <p:nvPicPr>
          <p:cNvPr id="6" name="Picture 5"/>
          <p:cNvPicPr>
            <a:picLocks noChangeAspect="1"/>
          </p:cNvPicPr>
          <p:nvPr/>
        </p:nvPicPr>
        <p:blipFill>
          <a:blip r:embed="rId2"/>
          <a:stretch>
            <a:fillRect/>
          </a:stretch>
        </p:blipFill>
        <p:spPr>
          <a:xfrm>
            <a:off x="6513871" y="4061207"/>
            <a:ext cx="4345858" cy="2064957"/>
          </a:xfrm>
          <a:prstGeom prst="rect">
            <a:avLst/>
          </a:prstGeom>
        </p:spPr>
      </p:pic>
      <p:pic>
        <p:nvPicPr>
          <p:cNvPr id="7" name="Picture 6"/>
          <p:cNvPicPr>
            <a:picLocks noChangeAspect="1"/>
          </p:cNvPicPr>
          <p:nvPr/>
        </p:nvPicPr>
        <p:blipFill>
          <a:blip r:embed="rId3"/>
          <a:stretch>
            <a:fillRect/>
          </a:stretch>
        </p:blipFill>
        <p:spPr>
          <a:xfrm>
            <a:off x="914400" y="1885484"/>
            <a:ext cx="3683823" cy="4391696"/>
          </a:xfrm>
          <a:prstGeom prst="rect">
            <a:avLst/>
          </a:prstGeom>
        </p:spPr>
      </p:pic>
    </p:spTree>
    <p:extLst>
      <p:ext uri="{BB962C8B-B14F-4D97-AF65-F5344CB8AC3E}">
        <p14:creationId xmlns:p14="http://schemas.microsoft.com/office/powerpoint/2010/main" val="290939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7C53F5-5F50-437D-9317-33427D02C461}"/>
              </a:ext>
            </a:extLst>
          </p:cNvPr>
          <p:cNvSpPr>
            <a:spLocks noGrp="1"/>
          </p:cNvSpPr>
          <p:nvPr>
            <p:ph type="title"/>
          </p:nvPr>
        </p:nvSpPr>
        <p:spPr/>
        <p:txBody>
          <a:bodyPr/>
          <a:lstStyle/>
          <a:p>
            <a:r>
              <a:rPr lang="en-US" dirty="0"/>
              <a:t>Roosevelt Ridge Density</a:t>
            </a:r>
          </a:p>
        </p:txBody>
      </p:sp>
      <p:pic>
        <p:nvPicPr>
          <p:cNvPr id="9" name="Content Placeholder 8">
            <a:extLst>
              <a:ext uri="{FF2B5EF4-FFF2-40B4-BE49-F238E27FC236}">
                <a16:creationId xmlns:a16="http://schemas.microsoft.com/office/drawing/2014/main" id="{4364472F-FC23-4AE6-AFC6-94E47A48431A}"/>
              </a:ext>
            </a:extLst>
          </p:cNvPr>
          <p:cNvPicPr>
            <a:picLocks noGrp="1" noChangeAspect="1"/>
          </p:cNvPicPr>
          <p:nvPr>
            <p:ph idx="1"/>
          </p:nvPr>
        </p:nvPicPr>
        <p:blipFill>
          <a:blip r:embed="rId2"/>
          <a:stretch>
            <a:fillRect/>
          </a:stretch>
        </p:blipFill>
        <p:spPr>
          <a:xfrm>
            <a:off x="1824571" y="1344105"/>
            <a:ext cx="8542857" cy="4580952"/>
          </a:xfrm>
          <a:prstGeom prst="rect">
            <a:avLst/>
          </a:prstGeom>
        </p:spPr>
      </p:pic>
      <p:sp>
        <p:nvSpPr>
          <p:cNvPr id="5" name="Slide Number Placeholder 4">
            <a:extLst>
              <a:ext uri="{FF2B5EF4-FFF2-40B4-BE49-F238E27FC236}">
                <a16:creationId xmlns:a16="http://schemas.microsoft.com/office/drawing/2014/main" id="{4F316388-E30B-4A43-8C14-BF7D28B6B019}"/>
              </a:ext>
            </a:extLst>
          </p:cNvPr>
          <p:cNvSpPr>
            <a:spLocks noGrp="1"/>
          </p:cNvSpPr>
          <p:nvPr>
            <p:ph type="sldNum" sz="quarter" idx="12"/>
          </p:nvPr>
        </p:nvSpPr>
        <p:spPr/>
        <p:txBody>
          <a:bodyPr/>
          <a:lstStyle/>
          <a:p>
            <a:pPr>
              <a:defRPr/>
            </a:pPr>
            <a:fld id="{75540845-D944-41EF-9F11-17231295A0D1}" type="slidenum">
              <a:rPr lang="en-US" smtClean="0"/>
              <a:pPr>
                <a:defRPr/>
              </a:pPr>
              <a:t>15</a:t>
            </a:fld>
            <a:endParaRPr lang="en-US" dirty="0"/>
          </a:p>
        </p:txBody>
      </p:sp>
    </p:spTree>
    <p:extLst>
      <p:ext uri="{BB962C8B-B14F-4D97-AF65-F5344CB8AC3E}">
        <p14:creationId xmlns:p14="http://schemas.microsoft.com/office/powerpoint/2010/main" val="420864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9A0F-5A60-4854-B5EE-B091CA537F91}"/>
              </a:ext>
            </a:extLst>
          </p:cNvPr>
          <p:cNvSpPr>
            <a:spLocks noGrp="1"/>
          </p:cNvSpPr>
          <p:nvPr>
            <p:ph type="title"/>
          </p:nvPr>
        </p:nvSpPr>
        <p:spPr/>
        <p:txBody>
          <a:bodyPr/>
          <a:lstStyle/>
          <a:p>
            <a:r>
              <a:rPr lang="en-US" dirty="0"/>
              <a:t>SBE 05-01 Fire District Code Improvements</a:t>
            </a:r>
          </a:p>
        </p:txBody>
      </p:sp>
      <p:pic>
        <p:nvPicPr>
          <p:cNvPr id="5" name="Content Placeholder 4">
            <a:extLst>
              <a:ext uri="{FF2B5EF4-FFF2-40B4-BE49-F238E27FC236}">
                <a16:creationId xmlns:a16="http://schemas.microsoft.com/office/drawing/2014/main" id="{3CAED31B-72A4-4C5E-ADDD-4278DCB312F6}"/>
              </a:ext>
            </a:extLst>
          </p:cNvPr>
          <p:cNvPicPr>
            <a:picLocks noGrp="1" noChangeAspect="1"/>
          </p:cNvPicPr>
          <p:nvPr>
            <p:ph idx="1"/>
          </p:nvPr>
        </p:nvPicPr>
        <p:blipFill>
          <a:blip r:embed="rId2"/>
          <a:stretch>
            <a:fillRect/>
          </a:stretch>
        </p:blipFill>
        <p:spPr>
          <a:xfrm>
            <a:off x="3073923" y="1014798"/>
            <a:ext cx="5696321" cy="5843201"/>
          </a:xfrm>
          <a:prstGeom prst="rect">
            <a:avLst/>
          </a:prstGeom>
        </p:spPr>
      </p:pic>
      <p:sp>
        <p:nvSpPr>
          <p:cNvPr id="4" name="Slide Number Placeholder 3">
            <a:extLst>
              <a:ext uri="{FF2B5EF4-FFF2-40B4-BE49-F238E27FC236}">
                <a16:creationId xmlns:a16="http://schemas.microsoft.com/office/drawing/2014/main" id="{9D953470-E4DE-4B94-9598-4A106AADB414}"/>
              </a:ext>
            </a:extLst>
          </p:cNvPr>
          <p:cNvSpPr>
            <a:spLocks noGrp="1"/>
          </p:cNvSpPr>
          <p:nvPr>
            <p:ph type="sldNum" sz="quarter" idx="12"/>
          </p:nvPr>
        </p:nvSpPr>
        <p:spPr/>
        <p:txBody>
          <a:bodyPr/>
          <a:lstStyle/>
          <a:p>
            <a:pPr>
              <a:defRPr/>
            </a:pPr>
            <a:fld id="{0705382A-F4CB-405C-8597-288A2149FA52}" type="slidenum">
              <a:rPr lang="en-US" smtClean="0"/>
              <a:pPr>
                <a:defRPr/>
              </a:pPr>
              <a:t>16</a:t>
            </a:fld>
            <a:endParaRPr lang="en-US" dirty="0"/>
          </a:p>
        </p:txBody>
      </p:sp>
    </p:spTree>
    <p:extLst>
      <p:ext uri="{BB962C8B-B14F-4D97-AF65-F5344CB8AC3E}">
        <p14:creationId xmlns:p14="http://schemas.microsoft.com/office/powerpoint/2010/main" val="248660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3DED-7D1F-4B65-8171-0CAF74903A35}"/>
              </a:ext>
            </a:extLst>
          </p:cNvPr>
          <p:cNvSpPr>
            <a:spLocks noGrp="1"/>
          </p:cNvSpPr>
          <p:nvPr>
            <p:ph type="title"/>
          </p:nvPr>
        </p:nvSpPr>
        <p:spPr/>
        <p:txBody>
          <a:bodyPr/>
          <a:lstStyle/>
          <a:p>
            <a:r>
              <a:rPr lang="en-US" dirty="0"/>
              <a:t>Gilpin County / Timberline Fire Requirement</a:t>
            </a:r>
          </a:p>
        </p:txBody>
      </p:sp>
      <p:sp>
        <p:nvSpPr>
          <p:cNvPr id="3" name="Content Placeholder 2">
            <a:extLst>
              <a:ext uri="{FF2B5EF4-FFF2-40B4-BE49-F238E27FC236}">
                <a16:creationId xmlns:a16="http://schemas.microsoft.com/office/drawing/2014/main" id="{CF95688D-3705-4F4C-98BB-E9FC77B7F6DB}"/>
              </a:ext>
            </a:extLst>
          </p:cNvPr>
          <p:cNvSpPr>
            <a:spLocks noGrp="1"/>
          </p:cNvSpPr>
          <p:nvPr>
            <p:ph idx="1"/>
          </p:nvPr>
        </p:nvSpPr>
        <p:spPr/>
        <p:txBody>
          <a:bodyPr/>
          <a:lstStyle/>
          <a:p>
            <a:r>
              <a:rPr lang="en-US" dirty="0"/>
              <a:t>“The Owners will construct two 30,000-gallon community water cisterns to be used for fire suppression. The first cistern shall be constructed prior to the completion of 25% of the homes on the Property and the second cistern shall be constructed upon completion of 50% of the homes on the Property. The location of the cisterns shall be pre-approved by the Fire Protection District.”</a:t>
            </a:r>
          </a:p>
          <a:p>
            <a:pPr lvl="1"/>
            <a:r>
              <a:rPr lang="en-US" dirty="0"/>
              <a:t>Order for Inclusion of Real Property in the Colorado Sierra Fire Protection District, January 29, 2006</a:t>
            </a:r>
          </a:p>
          <a:p>
            <a:pPr lvl="1"/>
            <a:r>
              <a:rPr lang="en-US" dirty="0"/>
              <a:t>Roosevelt Ridge has 7 completed homes, one unit is under construction</a:t>
            </a:r>
          </a:p>
          <a:p>
            <a:pPr lvl="1"/>
            <a:r>
              <a:rPr lang="en-US" dirty="0"/>
              <a:t>Final buildout is limited to 27 units (resolution 10-31), 25% is 6.75 units</a:t>
            </a:r>
          </a:p>
          <a:p>
            <a:pPr marL="0" indent="0" algn="ctr">
              <a:buNone/>
            </a:pPr>
            <a:endParaRPr lang="en-US" dirty="0">
              <a:solidFill>
                <a:srgbClr val="00B050"/>
              </a:solidFill>
            </a:endParaRPr>
          </a:p>
          <a:p>
            <a:pPr marL="0" indent="0" algn="ctr">
              <a:buNone/>
            </a:pPr>
            <a:r>
              <a:rPr lang="en-US" b="1" dirty="0">
                <a:solidFill>
                  <a:srgbClr val="00B050"/>
                </a:solidFill>
              </a:rPr>
              <a:t>Roosevelt Ridge HOA is working to meet the initial cistern requirement by providing a project plan with milestones to allow owners to continue building while ensuring our obligations are being met.</a:t>
            </a:r>
          </a:p>
        </p:txBody>
      </p:sp>
      <p:sp>
        <p:nvSpPr>
          <p:cNvPr id="4" name="Slide Number Placeholder 3">
            <a:extLst>
              <a:ext uri="{FF2B5EF4-FFF2-40B4-BE49-F238E27FC236}">
                <a16:creationId xmlns:a16="http://schemas.microsoft.com/office/drawing/2014/main" id="{F854070E-10D6-460C-9FD7-411A1DA5C0B1}"/>
              </a:ext>
            </a:extLst>
          </p:cNvPr>
          <p:cNvSpPr>
            <a:spLocks noGrp="1"/>
          </p:cNvSpPr>
          <p:nvPr>
            <p:ph type="sldNum" sz="quarter" idx="12"/>
          </p:nvPr>
        </p:nvSpPr>
        <p:spPr/>
        <p:txBody>
          <a:bodyPr/>
          <a:lstStyle/>
          <a:p>
            <a:pPr>
              <a:defRPr/>
            </a:pPr>
            <a:fld id="{0705382A-F4CB-405C-8597-288A2149FA52}" type="slidenum">
              <a:rPr lang="en-US" smtClean="0"/>
              <a:pPr>
                <a:defRPr/>
              </a:pPr>
              <a:t>2</a:t>
            </a:fld>
            <a:endParaRPr lang="en-US" dirty="0"/>
          </a:p>
        </p:txBody>
      </p:sp>
    </p:spTree>
    <p:extLst>
      <p:ext uri="{BB962C8B-B14F-4D97-AF65-F5344CB8AC3E}">
        <p14:creationId xmlns:p14="http://schemas.microsoft.com/office/powerpoint/2010/main" val="4752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sz="half" idx="1"/>
          </p:nvPr>
        </p:nvSpPr>
        <p:spPr/>
        <p:txBody>
          <a:bodyPr/>
          <a:lstStyle/>
          <a:p>
            <a:r>
              <a:rPr lang="en-US" dirty="0"/>
              <a:t>Requirements</a:t>
            </a:r>
          </a:p>
          <a:p>
            <a:pPr lvl="1"/>
            <a:r>
              <a:rPr lang="en-US" dirty="0"/>
              <a:t>ISO rating mandates 30,000 gallons minimum</a:t>
            </a:r>
          </a:p>
          <a:p>
            <a:pPr lvl="1"/>
            <a:r>
              <a:rPr lang="en-US" dirty="0"/>
              <a:t>6 in </a:t>
            </a:r>
            <a:r>
              <a:rPr lang="en-US" dirty="0" err="1"/>
              <a:t>NST</a:t>
            </a:r>
            <a:r>
              <a:rPr lang="en-US" dirty="0"/>
              <a:t> attachment fitting</a:t>
            </a:r>
          </a:p>
          <a:p>
            <a:pPr lvl="1"/>
            <a:r>
              <a:rPr lang="en-US" dirty="0"/>
              <a:t>Freeze protection of tank and lines</a:t>
            </a:r>
          </a:p>
          <a:p>
            <a:pPr lvl="1"/>
            <a:r>
              <a:rPr lang="en-US" dirty="0"/>
              <a:t>Vehicle Access</a:t>
            </a:r>
          </a:p>
          <a:p>
            <a:pPr lvl="1"/>
            <a:r>
              <a:rPr lang="en-US" dirty="0"/>
              <a:t>County documents mandate a 30k gal cistern after 25% occupancy (6 units)</a:t>
            </a:r>
          </a:p>
          <a:p>
            <a:pPr lvl="1"/>
            <a:r>
              <a:rPr lang="en-US" dirty="0"/>
              <a:t>Additional 30k gal at 50% occupancy (13 units)</a:t>
            </a:r>
          </a:p>
          <a:p>
            <a:pPr lvl="1"/>
            <a:r>
              <a:rPr lang="en-US" dirty="0"/>
              <a:t>Buried below frost line or heated tank</a:t>
            </a:r>
          </a:p>
          <a:p>
            <a:pPr lvl="1"/>
            <a:r>
              <a:rPr lang="en-US" dirty="0"/>
              <a:t>Others?</a:t>
            </a:r>
          </a:p>
          <a:p>
            <a:pPr lvl="1"/>
            <a:endParaRPr lang="en-US" dirty="0"/>
          </a:p>
        </p:txBody>
      </p:sp>
      <p:sp>
        <p:nvSpPr>
          <p:cNvPr id="4" name="Content Placeholder 3"/>
          <p:cNvSpPr>
            <a:spLocks noGrp="1"/>
          </p:cNvSpPr>
          <p:nvPr>
            <p:ph sz="half" idx="2"/>
          </p:nvPr>
        </p:nvSpPr>
        <p:spPr/>
        <p:txBody>
          <a:bodyPr/>
          <a:lstStyle/>
          <a:p>
            <a:r>
              <a:rPr lang="en-US" dirty="0" err="1"/>
              <a:t>Desirements</a:t>
            </a:r>
            <a:r>
              <a:rPr lang="en-US" dirty="0"/>
              <a:t> (RR or </a:t>
            </a:r>
            <a:r>
              <a:rPr lang="en-US" dirty="0" err="1"/>
              <a:t>TFPD</a:t>
            </a:r>
            <a:r>
              <a:rPr lang="en-US" dirty="0"/>
              <a:t>) </a:t>
            </a:r>
          </a:p>
          <a:p>
            <a:pPr lvl="1"/>
            <a:r>
              <a:rPr lang="en-US" dirty="0"/>
              <a:t>Below ground (RR)</a:t>
            </a:r>
          </a:p>
          <a:p>
            <a:pPr lvl="1"/>
            <a:r>
              <a:rPr lang="en-US" dirty="0"/>
              <a:t>Gravity assist flow (</a:t>
            </a:r>
            <a:r>
              <a:rPr lang="en-US" dirty="0" err="1"/>
              <a:t>TFPD</a:t>
            </a:r>
            <a:r>
              <a:rPr lang="en-US" dirty="0"/>
              <a:t>)</a:t>
            </a:r>
          </a:p>
          <a:p>
            <a:pPr lvl="1"/>
            <a:r>
              <a:rPr lang="en-US" dirty="0"/>
              <a:t>Others?</a:t>
            </a:r>
          </a:p>
          <a:p>
            <a:r>
              <a:rPr lang="en-US" dirty="0"/>
              <a:t>Other Discussions</a:t>
            </a:r>
          </a:p>
          <a:p>
            <a:pPr lvl="1"/>
            <a:r>
              <a:rPr lang="en-US" dirty="0" err="1"/>
              <a:t>TFPD</a:t>
            </a:r>
            <a:r>
              <a:rPr lang="en-US" dirty="0"/>
              <a:t> not party to sprinkler requirements</a:t>
            </a:r>
          </a:p>
          <a:p>
            <a:pPr lvl="1"/>
            <a:r>
              <a:rPr lang="en-US" dirty="0" err="1"/>
              <a:t>TFPD</a:t>
            </a:r>
            <a:r>
              <a:rPr lang="en-US" dirty="0"/>
              <a:t> not interested in a fire structure at RR, not a good location and an existing structure exists just down the road</a:t>
            </a:r>
          </a:p>
          <a:p>
            <a:pPr lvl="1"/>
            <a:r>
              <a:rPr lang="en-US" dirty="0" err="1">
                <a:highlight>
                  <a:srgbClr val="FFFF00"/>
                </a:highlight>
              </a:rPr>
              <a:t>TFPD</a:t>
            </a:r>
            <a:r>
              <a:rPr lang="en-US" dirty="0">
                <a:highlight>
                  <a:srgbClr val="FFFF00"/>
                </a:highlight>
              </a:rPr>
              <a:t> is in the process of evaluating the need for a second 30K cistern</a:t>
            </a:r>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3</a:t>
            </a:fld>
            <a:endParaRPr lang="en-US" dirty="0"/>
          </a:p>
        </p:txBody>
      </p:sp>
      <p:sp>
        <p:nvSpPr>
          <p:cNvPr id="6" name="TextBox 5"/>
          <p:cNvSpPr txBox="1"/>
          <p:nvPr/>
        </p:nvSpPr>
        <p:spPr>
          <a:xfrm>
            <a:off x="4572000" y="6245225"/>
            <a:ext cx="2971800" cy="369332"/>
          </a:xfrm>
          <a:prstGeom prst="rect">
            <a:avLst/>
          </a:prstGeom>
          <a:noFill/>
        </p:spPr>
        <p:txBody>
          <a:bodyPr wrap="square" rtlCol="0">
            <a:spAutoFit/>
          </a:bodyPr>
          <a:lstStyle/>
          <a:p>
            <a:r>
              <a:rPr lang="en-US" dirty="0"/>
              <a:t>* From 6/17/19 meeting</a:t>
            </a:r>
          </a:p>
        </p:txBody>
      </p:sp>
      <p:sp>
        <p:nvSpPr>
          <p:cNvPr id="7" name="TextBox 6">
            <a:extLst>
              <a:ext uri="{FF2B5EF4-FFF2-40B4-BE49-F238E27FC236}">
                <a16:creationId xmlns:a16="http://schemas.microsoft.com/office/drawing/2014/main" id="{4C6FE939-F86E-49C7-A230-6536AF58AA31}"/>
              </a:ext>
            </a:extLst>
          </p:cNvPr>
          <p:cNvSpPr txBox="1"/>
          <p:nvPr/>
        </p:nvSpPr>
        <p:spPr>
          <a:xfrm>
            <a:off x="0" y="5665849"/>
            <a:ext cx="4419600" cy="1200329"/>
          </a:xfrm>
          <a:prstGeom prst="rect">
            <a:avLst/>
          </a:prstGeom>
          <a:noFill/>
          <a:ln>
            <a:solidFill>
              <a:srgbClr val="FF0000"/>
            </a:solidFill>
          </a:ln>
        </p:spPr>
        <p:txBody>
          <a:bodyPr wrap="square" rtlCol="0">
            <a:spAutoFit/>
          </a:bodyPr>
          <a:lstStyle/>
          <a:p>
            <a:r>
              <a:rPr lang="en-US" dirty="0"/>
              <a:t>7/16/19: TFPD Board supports the removal of language regarding sprinkler requirements and fire structure but this is a County decision.</a:t>
            </a:r>
          </a:p>
        </p:txBody>
      </p:sp>
    </p:spTree>
    <p:extLst>
      <p:ext uri="{BB962C8B-B14F-4D97-AF65-F5344CB8AC3E}">
        <p14:creationId xmlns:p14="http://schemas.microsoft.com/office/powerpoint/2010/main" val="288156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HOA</a:t>
            </a:r>
            <a:r>
              <a:rPr lang="en-US" dirty="0"/>
              <a:t> Balance Sheet – limited reserves</a:t>
            </a:r>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4</a:t>
            </a:fld>
            <a:endParaRPr lang="en-US" dirty="0"/>
          </a:p>
        </p:txBody>
      </p:sp>
      <p:pic>
        <p:nvPicPr>
          <p:cNvPr id="13" name="Picture 12" descr="A screenshot of a cell phone&#10;&#10;Description automatically generated">
            <a:extLst>
              <a:ext uri="{FF2B5EF4-FFF2-40B4-BE49-F238E27FC236}">
                <a16:creationId xmlns:a16="http://schemas.microsoft.com/office/drawing/2014/main" id="{19385D29-0853-49DA-B469-12A59906C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 y="1219200"/>
            <a:ext cx="9806609" cy="5638800"/>
          </a:xfrm>
          <a:prstGeom prst="rect">
            <a:avLst/>
          </a:prstGeom>
        </p:spPr>
      </p:pic>
      <p:sp>
        <p:nvSpPr>
          <p:cNvPr id="14" name="TextBox 13">
            <a:extLst>
              <a:ext uri="{FF2B5EF4-FFF2-40B4-BE49-F238E27FC236}">
                <a16:creationId xmlns:a16="http://schemas.microsoft.com/office/drawing/2014/main" id="{DE84425F-A47A-48D8-9354-A2141A828EEA}"/>
              </a:ext>
            </a:extLst>
          </p:cNvPr>
          <p:cNvSpPr txBox="1"/>
          <p:nvPr/>
        </p:nvSpPr>
        <p:spPr>
          <a:xfrm>
            <a:off x="8737600" y="2514600"/>
            <a:ext cx="3225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Cistern funding will require a Special Assessment </a:t>
            </a:r>
          </a:p>
          <a:p>
            <a:pPr marL="285750" indent="-285750">
              <a:buFont typeface="Arial" panose="020B0604020202020204" pitchFamily="34" charset="0"/>
              <a:buChar char="•"/>
            </a:pPr>
            <a:r>
              <a:rPr lang="en-US" dirty="0"/>
              <a:t>Vote for Special Assessment in October 2019 after final quotes received</a:t>
            </a:r>
          </a:p>
          <a:p>
            <a:pPr marL="285750" indent="-285750">
              <a:buFont typeface="Arial" panose="020B0604020202020204" pitchFamily="34" charset="0"/>
              <a:buChar char="•"/>
            </a:pPr>
            <a:r>
              <a:rPr lang="en-US" dirty="0"/>
              <a:t>Actual funding may be delayed for litigation</a:t>
            </a:r>
          </a:p>
          <a:p>
            <a:pPr marL="285750" indent="-285750">
              <a:buFont typeface="Arial" panose="020B0604020202020204" pitchFamily="34" charset="0"/>
              <a:buChar char="•"/>
            </a:pPr>
            <a:r>
              <a:rPr lang="en-US" dirty="0"/>
              <a:t>Goal to have available funds by late 2021 or early 2022 </a:t>
            </a:r>
          </a:p>
        </p:txBody>
      </p:sp>
    </p:spTree>
    <p:extLst>
      <p:ext uri="{BB962C8B-B14F-4D97-AF65-F5344CB8AC3E}">
        <p14:creationId xmlns:p14="http://schemas.microsoft.com/office/powerpoint/2010/main" val="139210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0C10-B232-4764-883A-7BD590ACE652}"/>
              </a:ext>
            </a:extLst>
          </p:cNvPr>
          <p:cNvSpPr>
            <a:spLocks noGrp="1"/>
          </p:cNvSpPr>
          <p:nvPr>
            <p:ph type="title"/>
          </p:nvPr>
        </p:nvSpPr>
        <p:spPr>
          <a:xfrm>
            <a:off x="5171303" y="228601"/>
            <a:ext cx="7010400" cy="487363"/>
          </a:xfrm>
        </p:spPr>
        <p:txBody>
          <a:bodyPr/>
          <a:lstStyle/>
          <a:p>
            <a:r>
              <a:rPr lang="en-US" dirty="0"/>
              <a:t>HOA Proposed Schedule Discussion</a:t>
            </a:r>
          </a:p>
        </p:txBody>
      </p:sp>
      <p:sp>
        <p:nvSpPr>
          <p:cNvPr id="4" name="Slide Number Placeholder 3">
            <a:extLst>
              <a:ext uri="{FF2B5EF4-FFF2-40B4-BE49-F238E27FC236}">
                <a16:creationId xmlns:a16="http://schemas.microsoft.com/office/drawing/2014/main" id="{133CCBEF-A299-45A8-B2AC-0D810F65FB9E}"/>
              </a:ext>
            </a:extLst>
          </p:cNvPr>
          <p:cNvSpPr>
            <a:spLocks noGrp="1"/>
          </p:cNvSpPr>
          <p:nvPr>
            <p:ph type="sldNum" sz="quarter" idx="12"/>
          </p:nvPr>
        </p:nvSpPr>
        <p:spPr>
          <a:xfrm>
            <a:off x="9235303" y="6534150"/>
            <a:ext cx="2844800" cy="476250"/>
          </a:xfrm>
        </p:spPr>
        <p:txBody>
          <a:bodyPr/>
          <a:lstStyle/>
          <a:p>
            <a:pPr>
              <a:defRPr/>
            </a:pPr>
            <a:fld id="{0705382A-F4CB-405C-8597-288A2149FA52}" type="slidenum">
              <a:rPr lang="en-US" smtClean="0"/>
              <a:pPr>
                <a:defRPr/>
              </a:pPr>
              <a:t>5</a:t>
            </a:fld>
            <a:endParaRPr lang="en-US" dirty="0"/>
          </a:p>
        </p:txBody>
      </p:sp>
      <p:pic>
        <p:nvPicPr>
          <p:cNvPr id="8" name="Picture 7"/>
          <p:cNvPicPr>
            <a:picLocks noChangeAspect="1"/>
          </p:cNvPicPr>
          <p:nvPr/>
        </p:nvPicPr>
        <p:blipFill>
          <a:blip r:embed="rId2"/>
          <a:stretch>
            <a:fillRect/>
          </a:stretch>
        </p:blipFill>
        <p:spPr>
          <a:xfrm>
            <a:off x="796000" y="1010381"/>
            <a:ext cx="10600000" cy="5847619"/>
          </a:xfrm>
          <a:prstGeom prst="rect">
            <a:avLst/>
          </a:prstGeom>
        </p:spPr>
      </p:pic>
    </p:spTree>
    <p:extLst>
      <p:ext uri="{BB962C8B-B14F-4D97-AF65-F5344CB8AC3E}">
        <p14:creationId xmlns:p14="http://schemas.microsoft.com/office/powerpoint/2010/main" val="74713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Buried Tank: $126k</a:t>
            </a:r>
          </a:p>
        </p:txBody>
      </p:sp>
      <p:sp>
        <p:nvSpPr>
          <p:cNvPr id="3" name="Content Placeholder 2"/>
          <p:cNvSpPr>
            <a:spLocks noGrp="1"/>
          </p:cNvSpPr>
          <p:nvPr>
            <p:ph sz="half" idx="1"/>
          </p:nvPr>
        </p:nvSpPr>
        <p:spPr>
          <a:xfrm>
            <a:off x="609600" y="1143001"/>
            <a:ext cx="5384800" cy="3031434"/>
          </a:xfrm>
        </p:spPr>
        <p:txBody>
          <a:bodyPr>
            <a:normAutofit fontScale="92500" lnSpcReduction="20000"/>
          </a:bodyPr>
          <a:lstStyle/>
          <a:p>
            <a:r>
              <a:rPr lang="en-US" dirty="0"/>
              <a:t>Tank Supplier – National Storage Tank, Inc.</a:t>
            </a:r>
          </a:p>
          <a:p>
            <a:pPr lvl="1"/>
            <a:r>
              <a:rPr lang="en-US" dirty="0"/>
              <a:t>10’ 30,000 gallon tank</a:t>
            </a:r>
          </a:p>
          <a:p>
            <a:pPr lvl="1"/>
            <a:r>
              <a:rPr lang="en-US" dirty="0"/>
              <a:t>Fire set up with dry hydrant assembly and vent - $48k to $52k</a:t>
            </a:r>
          </a:p>
          <a:p>
            <a:pPr lvl="1"/>
            <a:r>
              <a:rPr lang="en-US" dirty="0"/>
              <a:t>Anchoring - $13,500</a:t>
            </a:r>
          </a:p>
          <a:p>
            <a:pPr lvl="1"/>
            <a:r>
              <a:rPr lang="en-US" dirty="0"/>
              <a:t>Shipping (2 trucks) - $8,400</a:t>
            </a:r>
          </a:p>
          <a:p>
            <a:pPr lvl="1"/>
            <a:r>
              <a:rPr lang="en-US" dirty="0"/>
              <a:t>Delivery </a:t>
            </a:r>
            <a:r>
              <a:rPr lang="en-US" dirty="0" err="1"/>
              <a:t>est</a:t>
            </a:r>
            <a:r>
              <a:rPr lang="en-US" dirty="0"/>
              <a:t>, 10 weeks </a:t>
            </a:r>
            <a:r>
              <a:rPr lang="en-US" dirty="0" err="1"/>
              <a:t>ARO</a:t>
            </a:r>
            <a:r>
              <a:rPr lang="en-US" dirty="0"/>
              <a:t> (EOM August)</a:t>
            </a:r>
          </a:p>
          <a:p>
            <a:pPr lvl="1"/>
            <a:r>
              <a:rPr lang="en-US" u="sng" dirty="0"/>
              <a:t>Subtotal: $71,900</a:t>
            </a:r>
          </a:p>
        </p:txBody>
      </p:sp>
      <p:sp>
        <p:nvSpPr>
          <p:cNvPr id="4" name="Content Placeholder 3"/>
          <p:cNvSpPr>
            <a:spLocks noGrp="1"/>
          </p:cNvSpPr>
          <p:nvPr>
            <p:ph sz="half" idx="2"/>
          </p:nvPr>
        </p:nvSpPr>
        <p:spPr>
          <a:xfrm>
            <a:off x="6197600" y="1143001"/>
            <a:ext cx="5384800" cy="3124199"/>
          </a:xfrm>
        </p:spPr>
        <p:txBody>
          <a:bodyPr>
            <a:normAutofit fontScale="92500" lnSpcReduction="20000"/>
          </a:bodyPr>
          <a:lstStyle/>
          <a:p>
            <a:r>
              <a:rPr lang="en-US" dirty="0"/>
              <a:t>Installation estimate via Black Diamond</a:t>
            </a:r>
          </a:p>
          <a:p>
            <a:pPr lvl="1"/>
            <a:r>
              <a:rPr lang="en-US" dirty="0"/>
              <a:t>Excavation (12w x 14D x 48L / 300 </a:t>
            </a:r>
            <a:r>
              <a:rPr lang="en-US" dirty="0" err="1"/>
              <a:t>yds</a:t>
            </a:r>
            <a:r>
              <a:rPr lang="en-US" dirty="0"/>
              <a:t>) $24K</a:t>
            </a:r>
          </a:p>
          <a:p>
            <a:pPr lvl="1"/>
            <a:r>
              <a:rPr lang="en-US" dirty="0"/>
              <a:t>Blasting or rock breaking $10k (+/- $5k)</a:t>
            </a:r>
          </a:p>
          <a:p>
            <a:pPr lvl="1"/>
            <a:r>
              <a:rPr lang="en-US" dirty="0"/>
              <a:t>70+ yards of sand or other material sourced and delivered $8k</a:t>
            </a:r>
          </a:p>
          <a:p>
            <a:pPr lvl="1"/>
            <a:r>
              <a:rPr lang="en-US" dirty="0"/>
              <a:t>Excavated Material Hauling (250 </a:t>
            </a:r>
            <a:r>
              <a:rPr lang="en-US" dirty="0" err="1"/>
              <a:t>yds</a:t>
            </a:r>
            <a:r>
              <a:rPr lang="en-US" dirty="0"/>
              <a:t>) $6k</a:t>
            </a:r>
          </a:p>
          <a:p>
            <a:pPr lvl="1"/>
            <a:r>
              <a:rPr lang="en-US" dirty="0"/>
              <a:t>Road work to access site $4k</a:t>
            </a:r>
          </a:p>
          <a:p>
            <a:pPr lvl="1"/>
            <a:r>
              <a:rPr lang="en-US" u="sng" dirty="0"/>
              <a:t>Subtotal: $52k</a:t>
            </a:r>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6</a:t>
            </a:fld>
            <a:endParaRPr lang="en-US" dirty="0"/>
          </a:p>
        </p:txBody>
      </p:sp>
      <p:pic>
        <p:nvPicPr>
          <p:cNvPr id="6" name="Picture 5"/>
          <p:cNvPicPr>
            <a:picLocks noChangeAspect="1"/>
          </p:cNvPicPr>
          <p:nvPr/>
        </p:nvPicPr>
        <p:blipFill rotWithShape="1">
          <a:blip r:embed="rId2"/>
          <a:srcRect t="35158"/>
          <a:stretch/>
        </p:blipFill>
        <p:spPr>
          <a:xfrm>
            <a:off x="330199" y="4174435"/>
            <a:ext cx="5562600" cy="2683565"/>
          </a:xfrm>
          <a:prstGeom prst="rect">
            <a:avLst/>
          </a:prstGeom>
          <a:ln>
            <a:solidFill>
              <a:schemeClr val="accent1"/>
            </a:solidFill>
          </a:ln>
        </p:spPr>
      </p:pic>
      <p:sp>
        <p:nvSpPr>
          <p:cNvPr id="7" name="TextBox 6"/>
          <p:cNvSpPr txBox="1"/>
          <p:nvPr/>
        </p:nvSpPr>
        <p:spPr>
          <a:xfrm>
            <a:off x="6400800" y="4495800"/>
            <a:ext cx="4953000" cy="369332"/>
          </a:xfrm>
          <a:prstGeom prst="rect">
            <a:avLst/>
          </a:prstGeom>
          <a:noFill/>
        </p:spPr>
        <p:txBody>
          <a:bodyPr wrap="square" rtlCol="0">
            <a:spAutoFit/>
          </a:bodyPr>
          <a:lstStyle/>
          <a:p>
            <a:r>
              <a:rPr lang="en-US" u="sng" dirty="0">
                <a:solidFill>
                  <a:schemeClr val="bg2">
                    <a:lumMod val="75000"/>
                  </a:schemeClr>
                </a:solidFill>
              </a:rPr>
              <a:t>Water delivery 0.085 / gallon = $2,550</a:t>
            </a:r>
          </a:p>
        </p:txBody>
      </p:sp>
      <p:pic>
        <p:nvPicPr>
          <p:cNvPr id="2052" name="Picture 4" descr="http://nebula.wsimg.com/e64b0e5a67ef1ad357d8e921a36a0f5f?AccessKeyId=6976E8DF594B39AE90BC&amp;disposition=0&amp;alloworigin=1"/>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8945" b="20403"/>
          <a:stretch/>
        </p:blipFill>
        <p:spPr bwMode="auto">
          <a:xfrm>
            <a:off x="6643687" y="4953000"/>
            <a:ext cx="4187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2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Pour in Place Concrete Cistern: $90k</a:t>
            </a:r>
          </a:p>
        </p:txBody>
      </p:sp>
      <p:sp>
        <p:nvSpPr>
          <p:cNvPr id="3" name="Content Placeholder 2"/>
          <p:cNvSpPr>
            <a:spLocks noGrp="1"/>
          </p:cNvSpPr>
          <p:nvPr>
            <p:ph sz="half" idx="1"/>
          </p:nvPr>
        </p:nvSpPr>
        <p:spPr/>
        <p:txBody>
          <a:bodyPr>
            <a:normAutofit/>
          </a:bodyPr>
          <a:lstStyle/>
          <a:p>
            <a:r>
              <a:rPr lang="en-US" dirty="0"/>
              <a:t>Pat Thomas </a:t>
            </a:r>
            <a:r>
              <a:rPr lang="en-US" dirty="0" err="1"/>
              <a:t>Tcs</a:t>
            </a:r>
            <a:r>
              <a:rPr lang="en-US" dirty="0"/>
              <a:t>-Toma Construction Services Inc </a:t>
            </a:r>
          </a:p>
          <a:p>
            <a:pPr lvl="1"/>
            <a:r>
              <a:rPr lang="en-US" dirty="0"/>
              <a:t>$40k for 30,000-gal tank (estimate)</a:t>
            </a:r>
          </a:p>
          <a:p>
            <a:pPr lvl="1"/>
            <a:r>
              <a:rPr lang="en-US" dirty="0"/>
              <a:t>Previous projects include</a:t>
            </a:r>
          </a:p>
          <a:p>
            <a:pPr lvl="2"/>
            <a:r>
              <a:rPr lang="en-US" dirty="0"/>
              <a:t>Sunshine Canyon Fire Station cistern</a:t>
            </a:r>
          </a:p>
          <a:p>
            <a:pPr lvl="2"/>
            <a:r>
              <a:rPr lang="en-US" dirty="0"/>
              <a:t>Coyote Hotel, Black Hawk</a:t>
            </a:r>
          </a:p>
          <a:p>
            <a:pPr lvl="1"/>
            <a:r>
              <a:rPr lang="en-US" dirty="0"/>
              <a:t>Concrete forms, 12 in tank walls and lid</a:t>
            </a:r>
          </a:p>
          <a:p>
            <a:r>
              <a:rPr lang="en-US" dirty="0"/>
              <a:t>Connections included</a:t>
            </a:r>
          </a:p>
          <a:p>
            <a:r>
              <a:rPr lang="en-US" dirty="0"/>
              <a:t>Additional Items</a:t>
            </a:r>
          </a:p>
          <a:p>
            <a:pPr lvl="1"/>
            <a:r>
              <a:rPr lang="en-US" dirty="0"/>
              <a:t>Plumbing / Fixtures ($</a:t>
            </a:r>
            <a:r>
              <a:rPr lang="en-US" dirty="0" err="1"/>
              <a:t>tbd</a:t>
            </a:r>
            <a:r>
              <a:rPr lang="en-US" dirty="0"/>
              <a:t>)</a:t>
            </a:r>
          </a:p>
          <a:p>
            <a:pPr lvl="1"/>
            <a:r>
              <a:rPr lang="en-US" dirty="0"/>
              <a:t>Liner or coating ($</a:t>
            </a:r>
            <a:r>
              <a:rPr lang="en-US" dirty="0" err="1"/>
              <a:t>tbd</a:t>
            </a:r>
            <a:r>
              <a:rPr lang="en-US" dirty="0"/>
              <a:t>)</a:t>
            </a:r>
          </a:p>
        </p:txBody>
      </p:sp>
      <p:sp>
        <p:nvSpPr>
          <p:cNvPr id="4" name="Content Placeholder 3"/>
          <p:cNvSpPr>
            <a:spLocks noGrp="1"/>
          </p:cNvSpPr>
          <p:nvPr>
            <p:ph sz="half" idx="2"/>
          </p:nvPr>
        </p:nvSpPr>
        <p:spPr/>
        <p:txBody>
          <a:bodyPr/>
          <a:lstStyle/>
          <a:p>
            <a:r>
              <a:rPr lang="en-US" dirty="0"/>
              <a:t>Tank interior is 8 x 35 x 15ft (</a:t>
            </a:r>
            <a:r>
              <a:rPr lang="en-US" dirty="0" err="1"/>
              <a:t>est</a:t>
            </a:r>
            <a:r>
              <a:rPr lang="en-US" dirty="0"/>
              <a:t>)</a:t>
            </a:r>
          </a:p>
          <a:p>
            <a:pPr lvl="1"/>
            <a:r>
              <a:rPr lang="en-US" dirty="0"/>
              <a:t>4,200 </a:t>
            </a:r>
            <a:r>
              <a:rPr lang="en-US" dirty="0" err="1"/>
              <a:t>cuft</a:t>
            </a:r>
            <a:endParaRPr lang="en-US" dirty="0"/>
          </a:p>
          <a:p>
            <a:pPr lvl="1"/>
            <a:r>
              <a:rPr lang="en-US" dirty="0"/>
              <a:t>31,500 gal</a:t>
            </a:r>
          </a:p>
          <a:p>
            <a:pPr lvl="1"/>
            <a:r>
              <a:rPr lang="en-US" dirty="0"/>
              <a:t>Can modify depth / dimensions based on topography and difficulty in excavation (rock…)</a:t>
            </a:r>
          </a:p>
          <a:p>
            <a:r>
              <a:rPr lang="en-US" dirty="0"/>
              <a:t>70 yards of concrete, 8-10 truckloads (</a:t>
            </a:r>
            <a:r>
              <a:rPr lang="en-US" dirty="0" err="1"/>
              <a:t>est</a:t>
            </a:r>
            <a:r>
              <a:rPr lang="en-US" dirty="0"/>
              <a:t>)</a:t>
            </a:r>
          </a:p>
          <a:p>
            <a:r>
              <a:rPr lang="en-US" dirty="0"/>
              <a:t>Rebar, wire mesh, </a:t>
            </a:r>
            <a:r>
              <a:rPr lang="en-US" dirty="0" err="1"/>
              <a:t>ect</a:t>
            </a:r>
            <a:r>
              <a:rPr lang="en-US" dirty="0"/>
              <a:t> </a:t>
            </a:r>
          </a:p>
          <a:p>
            <a:r>
              <a:rPr lang="en-US" dirty="0"/>
              <a:t>Excavation $45K</a:t>
            </a:r>
          </a:p>
          <a:p>
            <a:pPr lvl="1"/>
            <a:r>
              <a:rPr lang="en-US" dirty="0"/>
              <a:t>Identical to previous approach</a:t>
            </a:r>
          </a:p>
          <a:p>
            <a:pPr lvl="1"/>
            <a:r>
              <a:rPr lang="en-US" dirty="0"/>
              <a:t>More flexible, as the container can be modified to fit the topography</a:t>
            </a:r>
          </a:p>
          <a:p>
            <a:endParaRPr lang="en-US" dirty="0"/>
          </a:p>
        </p:txBody>
      </p:sp>
      <p:sp>
        <p:nvSpPr>
          <p:cNvPr id="5" name="Slide Number Placeholder 4"/>
          <p:cNvSpPr>
            <a:spLocks noGrp="1"/>
          </p:cNvSpPr>
          <p:nvPr>
            <p:ph type="sldNum" sz="quarter" idx="12"/>
          </p:nvPr>
        </p:nvSpPr>
        <p:spPr/>
        <p:txBody>
          <a:bodyPr/>
          <a:lstStyle/>
          <a:p>
            <a:pPr>
              <a:defRPr/>
            </a:pPr>
            <a:fld id="{75540845-D944-41EF-9F11-17231295A0D1}" type="slidenum">
              <a:rPr lang="en-US" smtClean="0"/>
              <a:pPr>
                <a:defRPr/>
              </a:pPr>
              <a:t>7</a:t>
            </a:fld>
            <a:endParaRPr lang="en-US" dirty="0"/>
          </a:p>
        </p:txBody>
      </p:sp>
      <p:sp>
        <p:nvSpPr>
          <p:cNvPr id="6" name="TextBox 5">
            <a:extLst>
              <a:ext uri="{FF2B5EF4-FFF2-40B4-BE49-F238E27FC236}">
                <a16:creationId xmlns:a16="http://schemas.microsoft.com/office/drawing/2014/main" id="{63A44BB7-A86E-4014-87C1-0C6143FE81CE}"/>
              </a:ext>
            </a:extLst>
          </p:cNvPr>
          <p:cNvSpPr txBox="1"/>
          <p:nvPr/>
        </p:nvSpPr>
        <p:spPr>
          <a:xfrm>
            <a:off x="-6178" y="6488668"/>
            <a:ext cx="4419600" cy="369332"/>
          </a:xfrm>
          <a:prstGeom prst="rect">
            <a:avLst/>
          </a:prstGeom>
          <a:noFill/>
          <a:ln>
            <a:solidFill>
              <a:srgbClr val="FF0000"/>
            </a:solidFill>
          </a:ln>
        </p:spPr>
        <p:txBody>
          <a:bodyPr wrap="square" rtlCol="0">
            <a:spAutoFit/>
          </a:bodyPr>
          <a:lstStyle/>
          <a:p>
            <a:r>
              <a:rPr lang="en-US" dirty="0"/>
              <a:t>7/16/19: TFPD Board likes this approach.</a:t>
            </a:r>
          </a:p>
        </p:txBody>
      </p:sp>
    </p:spTree>
    <p:extLst>
      <p:ext uri="{BB962C8B-B14F-4D97-AF65-F5344CB8AC3E}">
        <p14:creationId xmlns:p14="http://schemas.microsoft.com/office/powerpoint/2010/main" val="269504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Proposed Cistern Locations</a:t>
            </a:r>
            <a:endParaRPr lang="en-US" dirty="0"/>
          </a:p>
        </p:txBody>
      </p:sp>
      <p:sp>
        <p:nvSpPr>
          <p:cNvPr id="3" name="Content Placeholder 2"/>
          <p:cNvSpPr>
            <a:spLocks noGrp="1"/>
          </p:cNvSpPr>
          <p:nvPr>
            <p:ph idx="1"/>
          </p:nvPr>
        </p:nvSpPr>
        <p:spPr>
          <a:xfrm>
            <a:off x="609600" y="1142999"/>
            <a:ext cx="3810000" cy="4983165"/>
          </a:xfrm>
        </p:spPr>
        <p:txBody>
          <a:bodyPr>
            <a:normAutofit fontScale="92500" lnSpcReduction="10000"/>
          </a:bodyPr>
          <a:lstStyle/>
          <a:p>
            <a:r>
              <a:rPr lang="en-US" dirty="0"/>
              <a:t>Easements in place to support fire fighting equipment at this location</a:t>
            </a:r>
          </a:p>
          <a:p>
            <a:r>
              <a:rPr lang="en-US" dirty="0"/>
              <a:t>Good access that includes a turn around</a:t>
            </a:r>
          </a:p>
          <a:p>
            <a:r>
              <a:rPr lang="en-US" dirty="0"/>
              <a:t>Tank could be placed into the hill providing gravity assist flow to a hydrant further below</a:t>
            </a:r>
          </a:p>
          <a:p>
            <a:r>
              <a:rPr lang="en-US" dirty="0"/>
              <a:t>Alternate location on the West side of RR Rd</a:t>
            </a:r>
          </a:p>
          <a:p>
            <a:r>
              <a:rPr lang="en-US" dirty="0"/>
              <a:t>Additional consideration given to placement further up RR Rd, (centralized)</a:t>
            </a:r>
          </a:p>
        </p:txBody>
      </p:sp>
      <p:sp>
        <p:nvSpPr>
          <p:cNvPr id="4" name="Slide Number Placeholder 3"/>
          <p:cNvSpPr>
            <a:spLocks noGrp="1"/>
          </p:cNvSpPr>
          <p:nvPr>
            <p:ph type="sldNum" sz="quarter" idx="12"/>
          </p:nvPr>
        </p:nvSpPr>
        <p:spPr/>
        <p:txBody>
          <a:bodyPr/>
          <a:lstStyle/>
          <a:p>
            <a:fld id="{0705382A-F4CB-405C-8597-288A2149FA52}" type="slidenum">
              <a:rPr lang="en-US" smtClean="0"/>
              <a:pPr/>
              <a:t>8</a:t>
            </a:fld>
            <a:endParaRPr lang="en-US" dirty="0"/>
          </a:p>
        </p:txBody>
      </p:sp>
      <p:pic>
        <p:nvPicPr>
          <p:cNvPr id="5" name="Picture 4"/>
          <p:cNvPicPr>
            <a:picLocks noChangeAspect="1"/>
          </p:cNvPicPr>
          <p:nvPr/>
        </p:nvPicPr>
        <p:blipFill rotWithShape="1">
          <a:blip r:embed="rId2"/>
          <a:srcRect l="4173" t="17121" r="7159" b="6274"/>
          <a:stretch/>
        </p:blipFill>
        <p:spPr>
          <a:xfrm>
            <a:off x="4419600" y="1328255"/>
            <a:ext cx="7305322" cy="4691545"/>
          </a:xfrm>
          <a:prstGeom prst="rect">
            <a:avLst/>
          </a:prstGeom>
        </p:spPr>
      </p:pic>
      <p:cxnSp>
        <p:nvCxnSpPr>
          <p:cNvPr id="7" name="Straight Arrow Connector 6"/>
          <p:cNvCxnSpPr/>
          <p:nvPr/>
        </p:nvCxnSpPr>
        <p:spPr>
          <a:xfrm>
            <a:off x="4838700" y="1447800"/>
            <a:ext cx="0" cy="6096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2057400"/>
            <a:ext cx="381000" cy="369332"/>
          </a:xfrm>
          <a:prstGeom prst="rect">
            <a:avLst/>
          </a:prstGeom>
          <a:noFill/>
        </p:spPr>
        <p:txBody>
          <a:bodyPr wrap="square" rtlCol="0">
            <a:spAutoFit/>
          </a:bodyPr>
          <a:lstStyle/>
          <a:p>
            <a:r>
              <a:rPr lang="en-US" dirty="0">
                <a:solidFill>
                  <a:srgbClr val="FFFFFF"/>
                </a:solidFill>
              </a:rPr>
              <a:t>N</a:t>
            </a:r>
          </a:p>
        </p:txBody>
      </p:sp>
    </p:spTree>
    <p:extLst>
      <p:ext uri="{BB962C8B-B14F-4D97-AF65-F5344CB8AC3E}">
        <p14:creationId xmlns:p14="http://schemas.microsoft.com/office/powerpoint/2010/main" val="149205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70E79B3-CE53-4516-A0E8-D7BD131B2F06}"/>
              </a:ext>
            </a:extLst>
          </p:cNvPr>
          <p:cNvSpPr>
            <a:spLocks noGrp="1"/>
          </p:cNvSpPr>
          <p:nvPr>
            <p:ph type="body" idx="1"/>
          </p:nvPr>
        </p:nvSpPr>
        <p:spPr/>
        <p:txBody>
          <a:bodyPr/>
          <a:lstStyle/>
          <a:p>
            <a:pPr algn="ctr"/>
            <a:r>
              <a:rPr lang="en-US" sz="6600" dirty="0"/>
              <a:t>Backup Slides</a:t>
            </a:r>
          </a:p>
        </p:txBody>
      </p:sp>
      <p:sp>
        <p:nvSpPr>
          <p:cNvPr id="5" name="Slide Number Placeholder 4">
            <a:extLst>
              <a:ext uri="{FF2B5EF4-FFF2-40B4-BE49-F238E27FC236}">
                <a16:creationId xmlns:a16="http://schemas.microsoft.com/office/drawing/2014/main" id="{DA7B1F2A-5ED3-4EF2-A03A-6F69F06FB9A7}"/>
              </a:ext>
            </a:extLst>
          </p:cNvPr>
          <p:cNvSpPr>
            <a:spLocks noGrp="1"/>
          </p:cNvSpPr>
          <p:nvPr>
            <p:ph type="sldNum" sz="quarter" idx="12"/>
          </p:nvPr>
        </p:nvSpPr>
        <p:spPr/>
        <p:txBody>
          <a:bodyPr/>
          <a:lstStyle/>
          <a:p>
            <a:pPr>
              <a:defRPr/>
            </a:pPr>
            <a:fld id="{75540845-D944-41EF-9F11-17231295A0D1}" type="slidenum">
              <a:rPr lang="en-US" smtClean="0"/>
              <a:pPr>
                <a:defRPr/>
              </a:pPr>
              <a:t>9</a:t>
            </a:fld>
            <a:endParaRPr lang="en-US" dirty="0"/>
          </a:p>
        </p:txBody>
      </p:sp>
    </p:spTree>
    <p:extLst>
      <p:ext uri="{BB962C8B-B14F-4D97-AF65-F5344CB8AC3E}">
        <p14:creationId xmlns:p14="http://schemas.microsoft.com/office/powerpoint/2010/main" val="10698191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60047</TotalTime>
  <Words>994</Words>
  <Application>Microsoft Office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 Black</vt:lpstr>
      <vt:lpstr>Default Design</vt:lpstr>
      <vt:lpstr>HOA Meeting DATE</vt:lpstr>
      <vt:lpstr>Gilpin County / Timberline Fire Requirement</vt:lpstr>
      <vt:lpstr>Requirements</vt:lpstr>
      <vt:lpstr>HOA Balance Sheet – limited reserves</vt:lpstr>
      <vt:lpstr>HOA Proposed Schedule Discussion</vt:lpstr>
      <vt:lpstr>Buried Tank: $126k</vt:lpstr>
      <vt:lpstr>Pour in Place Concrete Cistern: $90k</vt:lpstr>
      <vt:lpstr>Proposed Cistern Locations</vt:lpstr>
      <vt:lpstr>PowerPoint Presentation</vt:lpstr>
      <vt:lpstr>Basic Concept</vt:lpstr>
      <vt:lpstr>Typical Tank Installation</vt:lpstr>
      <vt:lpstr>Used Tank Options</vt:lpstr>
      <vt:lpstr>Precast Concrete Cisterns</vt:lpstr>
      <vt:lpstr>Estimated maximum draft (head)</vt:lpstr>
      <vt:lpstr>Roosevelt Ridge Density</vt:lpstr>
      <vt:lpstr>SBE 05-01 Fire District Code Improvements</vt:lpstr>
    </vt:vector>
  </TitlesOfParts>
  <Company>IST,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Schorer</dc:creator>
  <cp:lastModifiedBy>Ted Bertele</cp:lastModifiedBy>
  <cp:revision>465</cp:revision>
  <cp:lastPrinted>2017-04-01T16:40:07Z</cp:lastPrinted>
  <dcterms:created xsi:type="dcterms:W3CDTF">2006-02-15T21:39:22Z</dcterms:created>
  <dcterms:modified xsi:type="dcterms:W3CDTF">2019-07-19T18:31:50Z</dcterms:modified>
</cp:coreProperties>
</file>